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6"/>
  </p:notesMasterIdLst>
  <p:sldIdLst>
    <p:sldId id="257" r:id="rId2"/>
    <p:sldId id="258" r:id="rId3"/>
    <p:sldId id="296" r:id="rId4"/>
    <p:sldId id="260" r:id="rId5"/>
    <p:sldId id="261" r:id="rId6"/>
    <p:sldId id="297" r:id="rId7"/>
    <p:sldId id="262" r:id="rId8"/>
    <p:sldId id="263" r:id="rId9"/>
    <p:sldId id="264" r:id="rId10"/>
    <p:sldId id="265" r:id="rId11"/>
    <p:sldId id="266" r:id="rId12"/>
    <p:sldId id="298"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301" r:id="rId32"/>
    <p:sldId id="287" r:id="rId33"/>
    <p:sldId id="289" r:id="rId34"/>
    <p:sldId id="302" r:id="rId35"/>
    <p:sldId id="294" r:id="rId36"/>
    <p:sldId id="304" r:id="rId37"/>
    <p:sldId id="307" r:id="rId38"/>
    <p:sldId id="308" r:id="rId39"/>
    <p:sldId id="313" r:id="rId40"/>
    <p:sldId id="312" r:id="rId41"/>
    <p:sldId id="319" r:id="rId42"/>
    <p:sldId id="311" r:id="rId43"/>
    <p:sldId id="314" r:id="rId44"/>
    <p:sldId id="316" r:id="rId45"/>
    <p:sldId id="317" r:id="rId46"/>
    <p:sldId id="318" r:id="rId47"/>
    <p:sldId id="315" r:id="rId48"/>
    <p:sldId id="321" r:id="rId49"/>
    <p:sldId id="320" r:id="rId50"/>
    <p:sldId id="322" r:id="rId51"/>
    <p:sldId id="323" r:id="rId52"/>
    <p:sldId id="324" r:id="rId53"/>
    <p:sldId id="325" r:id="rId54"/>
    <p:sldId id="326" r:id="rId55"/>
    <p:sldId id="338" r:id="rId56"/>
    <p:sldId id="339" r:id="rId57"/>
    <p:sldId id="327" r:id="rId58"/>
    <p:sldId id="337" r:id="rId59"/>
    <p:sldId id="336" r:id="rId60"/>
    <p:sldId id="329" r:id="rId61"/>
    <p:sldId id="328" r:id="rId62"/>
    <p:sldId id="330" r:id="rId63"/>
    <p:sldId id="331" r:id="rId64"/>
    <p:sldId id="335"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F4CBB-406B-41DF-A509-BCE2E2B7399E}" type="datetimeFigureOut">
              <a:rPr lang="ru-RU" smtClean="0"/>
              <a:t>30.10.2020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3A24E-8909-4FE9-B2E5-FAA66DE97647}" type="slidenum">
              <a:rPr lang="ru-RU" smtClean="0"/>
              <a:t>‹#›</a:t>
            </a:fld>
            <a:endParaRPr lang="ru-RU"/>
          </a:p>
        </p:txBody>
      </p:sp>
    </p:spTree>
    <p:extLst>
      <p:ext uri="{BB962C8B-B14F-4D97-AF65-F5344CB8AC3E}">
        <p14:creationId xmlns:p14="http://schemas.microsoft.com/office/powerpoint/2010/main" val="2331060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A47887E6-98AE-4C44-8044-5561C60DDE24}" type="slidenum">
              <a:rPr lang="ru-RU" altLang="ru-RU" smtClean="0">
                <a:latin typeface="Arial" panose="020B0604020202020204" pitchFamily="34" charset="0"/>
                <a:cs typeface="Arial" panose="020B0604020202020204" pitchFamily="34" charset="0"/>
              </a:rPr>
              <a:pPr fontAlgn="base">
                <a:spcBef>
                  <a:spcPct val="0"/>
                </a:spcBef>
                <a:spcAft>
                  <a:spcPct val="0"/>
                </a:spcAft>
              </a:pPr>
              <a:t>13</a:t>
            </a:fld>
            <a:endParaRPr lang="ru-RU" altLang="ru-RU" smtClean="0">
              <a:latin typeface="Arial" panose="020B0604020202020204" pitchFamily="34" charset="0"/>
              <a:cs typeface="Arial" panose="020B0604020202020204" pitchFamily="34" charset="0"/>
            </a:endParaRPr>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Tree>
    <p:extLst>
      <p:ext uri="{BB962C8B-B14F-4D97-AF65-F5344CB8AC3E}">
        <p14:creationId xmlns:p14="http://schemas.microsoft.com/office/powerpoint/2010/main" val="1569583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105E1BDC-DF51-4916-BED7-07A43AC8ED56}" type="datetimeFigureOut">
              <a:rPr lang="ru-RU" smtClean="0"/>
              <a:t>30.10.2020</a:t>
            </a:fld>
            <a:endParaRPr lang="ru-RU"/>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F60B0E72-F9EC-4A93-86BA-80ED50491283}" type="slidenum">
              <a:rPr lang="ru-RU" smtClean="0"/>
              <a:t>‹#›</a:t>
            </a:fld>
            <a:endParaRPr lang="ru-RU"/>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564398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05E1BDC-DF51-4916-BED7-07A43AC8ED56}" type="datetimeFigureOut">
              <a:rPr lang="ru-RU" smtClean="0"/>
              <a:t>30.10.2020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60B0E72-F9EC-4A93-86BA-80ED50491283}" type="slidenum">
              <a:rPr lang="ru-RU" smtClean="0"/>
              <a:t>‹#›</a:t>
            </a:fld>
            <a:endParaRPr lang="ru-RU"/>
          </a:p>
        </p:txBody>
      </p:sp>
    </p:spTree>
    <p:extLst>
      <p:ext uri="{BB962C8B-B14F-4D97-AF65-F5344CB8AC3E}">
        <p14:creationId xmlns:p14="http://schemas.microsoft.com/office/powerpoint/2010/main" val="1819241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05E1BDC-DF51-4916-BED7-07A43AC8ED56}" type="datetimeFigureOut">
              <a:rPr lang="ru-RU" smtClean="0"/>
              <a:t>30.10.2020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60B0E72-F9EC-4A93-86BA-80ED50491283}" type="slidenum">
              <a:rPr lang="ru-RU" smtClean="0"/>
              <a:t>‹#›</a:t>
            </a:fld>
            <a:endParaRPr lang="ru-RU"/>
          </a:p>
        </p:txBody>
      </p:sp>
    </p:spTree>
    <p:extLst>
      <p:ext uri="{BB962C8B-B14F-4D97-AF65-F5344CB8AC3E}">
        <p14:creationId xmlns:p14="http://schemas.microsoft.com/office/powerpoint/2010/main" val="282123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05E1BDC-DF51-4916-BED7-07A43AC8ED56}" type="datetimeFigureOut">
              <a:rPr lang="ru-RU" smtClean="0"/>
              <a:t>30.10.2020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60B0E72-F9EC-4A93-86BA-80ED50491283}" type="slidenum">
              <a:rPr lang="ru-RU" smtClean="0"/>
              <a:t>‹#›</a:t>
            </a:fld>
            <a:endParaRPr lang="ru-RU"/>
          </a:p>
        </p:txBody>
      </p:sp>
    </p:spTree>
    <p:extLst>
      <p:ext uri="{BB962C8B-B14F-4D97-AF65-F5344CB8AC3E}">
        <p14:creationId xmlns:p14="http://schemas.microsoft.com/office/powerpoint/2010/main" val="196645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105E1BDC-DF51-4916-BED7-07A43AC8ED56}" type="datetimeFigureOut">
              <a:rPr lang="ru-RU" smtClean="0"/>
              <a:t>30.10.2020</a:t>
            </a:fld>
            <a:endParaRPr lang="ru-RU"/>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F60B0E72-F9EC-4A93-86BA-80ED50491283}" type="slidenum">
              <a:rPr lang="ru-RU" smtClean="0"/>
              <a:t>‹#›</a:t>
            </a:fld>
            <a:endParaRPr lang="ru-RU"/>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145270895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05E1BDC-DF51-4916-BED7-07A43AC8ED56}" type="datetimeFigureOut">
              <a:rPr lang="ru-RU" smtClean="0"/>
              <a:t>30.10.2020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60B0E72-F9EC-4A93-86BA-80ED50491283}" type="slidenum">
              <a:rPr lang="ru-RU" smtClean="0"/>
              <a:t>‹#›</a:t>
            </a:fld>
            <a:endParaRPr lang="ru-RU"/>
          </a:p>
        </p:txBody>
      </p:sp>
    </p:spTree>
    <p:extLst>
      <p:ext uri="{BB962C8B-B14F-4D97-AF65-F5344CB8AC3E}">
        <p14:creationId xmlns:p14="http://schemas.microsoft.com/office/powerpoint/2010/main" val="3438010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05E1BDC-DF51-4916-BED7-07A43AC8ED56}" type="datetimeFigureOut">
              <a:rPr lang="ru-RU" smtClean="0"/>
              <a:t>30.10.2020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60B0E72-F9EC-4A93-86BA-80ED50491283}" type="slidenum">
              <a:rPr lang="ru-RU" smtClean="0"/>
              <a:t>‹#›</a:t>
            </a:fld>
            <a:endParaRPr lang="ru-RU"/>
          </a:p>
        </p:txBody>
      </p:sp>
    </p:spTree>
    <p:extLst>
      <p:ext uri="{BB962C8B-B14F-4D97-AF65-F5344CB8AC3E}">
        <p14:creationId xmlns:p14="http://schemas.microsoft.com/office/powerpoint/2010/main" val="2889444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05E1BDC-DF51-4916-BED7-07A43AC8ED56}" type="datetimeFigureOut">
              <a:rPr lang="ru-RU" smtClean="0"/>
              <a:t>30.10.2020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60B0E72-F9EC-4A93-86BA-80ED50491283}" type="slidenum">
              <a:rPr lang="ru-RU" smtClean="0"/>
              <a:t>‹#›</a:t>
            </a:fld>
            <a:endParaRPr lang="ru-RU"/>
          </a:p>
        </p:txBody>
      </p:sp>
    </p:spTree>
    <p:extLst>
      <p:ext uri="{BB962C8B-B14F-4D97-AF65-F5344CB8AC3E}">
        <p14:creationId xmlns:p14="http://schemas.microsoft.com/office/powerpoint/2010/main" val="342349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5E1BDC-DF51-4916-BED7-07A43AC8ED56}" type="datetimeFigureOut">
              <a:rPr lang="ru-RU" smtClean="0"/>
              <a:t>30.10.2020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60B0E72-F9EC-4A93-86BA-80ED50491283}" type="slidenum">
              <a:rPr lang="ru-RU" smtClean="0"/>
              <a:t>‹#›</a:t>
            </a:fld>
            <a:endParaRPr lang="ru-RU"/>
          </a:p>
        </p:txBody>
      </p:sp>
    </p:spTree>
    <p:extLst>
      <p:ext uri="{BB962C8B-B14F-4D97-AF65-F5344CB8AC3E}">
        <p14:creationId xmlns:p14="http://schemas.microsoft.com/office/powerpoint/2010/main" val="2600314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05E1BDC-DF51-4916-BED7-07A43AC8ED56}" type="datetimeFigureOut">
              <a:rPr lang="ru-RU" smtClean="0"/>
              <a:t>30.10.2020</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60B0E72-F9EC-4A93-86BA-80ED50491283}"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80027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05E1BDC-DF51-4916-BED7-07A43AC8ED56}" type="datetimeFigureOut">
              <a:rPr lang="ru-RU" smtClean="0"/>
              <a:t>30.10.2020</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60B0E72-F9EC-4A93-86BA-80ED50491283}"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5730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105E1BDC-DF51-4916-BED7-07A43AC8ED56}" type="datetimeFigureOut">
              <a:rPr lang="ru-RU" smtClean="0"/>
              <a:t>30.10.2020</a:t>
            </a:fld>
            <a:endParaRPr lang="ru-RU"/>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ru-RU"/>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F60B0E72-F9EC-4A93-86BA-80ED50491283}" type="slidenum">
              <a:rPr lang="ru-RU" smtClean="0"/>
              <a:t>‹#›</a:t>
            </a:fld>
            <a:endParaRPr lang="ru-RU"/>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2272448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a:xfrm>
            <a:off x="2008188" y="452438"/>
            <a:ext cx="7256462" cy="3263900"/>
          </a:xfrm>
        </p:spPr>
        <p:txBody>
          <a:bodyPr>
            <a:normAutofit fontScale="90000"/>
          </a:bodyPr>
          <a:lstStyle/>
          <a:p>
            <a:pPr eaLnBrk="1" hangingPunct="1"/>
            <a:r>
              <a:rPr lang="ru-RU" altLang="ru-RU" b="1" dirty="0"/>
              <a:t>Лекция №4</a:t>
            </a:r>
            <a:br>
              <a:rPr lang="ru-RU" altLang="ru-RU" b="1" dirty="0"/>
            </a:br>
            <a:r>
              <a:rPr lang="ru-RU" altLang="ru-RU" b="1" dirty="0"/>
              <a:t>Моральные проблемы экспериментальной медицины и медицинских вмешательств в геном человека</a:t>
            </a:r>
          </a:p>
        </p:txBody>
      </p:sp>
      <p:sp>
        <p:nvSpPr>
          <p:cNvPr id="6147" name="Объект 2"/>
          <p:cNvSpPr>
            <a:spLocks noGrp="1"/>
          </p:cNvSpPr>
          <p:nvPr>
            <p:ph idx="1"/>
          </p:nvPr>
        </p:nvSpPr>
        <p:spPr>
          <a:xfrm>
            <a:off x="1774826" y="5373688"/>
            <a:ext cx="4175125" cy="874712"/>
          </a:xfrm>
        </p:spPr>
        <p:txBody>
          <a:bodyPr rtlCol="0">
            <a:normAutofit/>
          </a:bodyPr>
          <a:lstStyle/>
          <a:p>
            <a:pPr marL="0" indent="0">
              <a:buNone/>
              <a:defRPr/>
            </a:pPr>
            <a:r>
              <a:rPr lang="ru-RU" altLang="ru-RU" b="1" dirty="0"/>
              <a:t>Старший преподаватель кафедры философии </a:t>
            </a:r>
            <a:r>
              <a:rPr lang="ru-RU" altLang="ru-RU" b="1" dirty="0" err="1"/>
              <a:t>Н.В.Балышева</a:t>
            </a:r>
            <a:endParaRPr lang="ru-RU" altLang="ru-RU" b="1" dirty="0"/>
          </a:p>
        </p:txBody>
      </p:sp>
      <p:pic>
        <p:nvPicPr>
          <p:cNvPr id="6148"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9950" y="3582989"/>
            <a:ext cx="471805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5547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2008189" y="452438"/>
            <a:ext cx="8700842" cy="1104900"/>
          </a:xfrm>
        </p:spPr>
        <p:txBody>
          <a:bodyPr>
            <a:normAutofit/>
          </a:bodyPr>
          <a:lstStyle/>
          <a:p>
            <a:pPr eaLnBrk="1" hangingPunct="1"/>
            <a:r>
              <a:rPr lang="ru-RU" altLang="ru-RU" sz="3600" b="1" dirty="0"/>
              <a:t>Опыты врачей на себе в наши дни</a:t>
            </a:r>
          </a:p>
        </p:txBody>
      </p:sp>
      <p:sp>
        <p:nvSpPr>
          <p:cNvPr id="14339" name="Объект 2"/>
          <p:cNvSpPr>
            <a:spLocks noGrp="1"/>
          </p:cNvSpPr>
          <p:nvPr>
            <p:ph idx="1"/>
          </p:nvPr>
        </p:nvSpPr>
        <p:spPr>
          <a:xfrm>
            <a:off x="1524000" y="1557338"/>
            <a:ext cx="6732588" cy="5300662"/>
          </a:xfrm>
        </p:spPr>
        <p:txBody>
          <a:bodyPr/>
          <a:lstStyle/>
          <a:p>
            <a:pPr eaLnBrk="1" hangingPunct="1"/>
            <a:r>
              <a:rPr lang="ru-RU" altLang="ru-RU" b="1" dirty="0" smtClean="0"/>
              <a:t>Нобелевская премия по физиологии и медицине в 2005г. Была присуждена австралийским медикам Барри Маршаллу и Робину Уоррену за открытие бактериальной природы гастрита, язвы желудка и двенадцатиперстной кишки</a:t>
            </a:r>
          </a:p>
          <a:p>
            <a:pPr eaLnBrk="1" hangingPunct="1"/>
            <a:r>
              <a:rPr lang="ru-RU" altLang="ru-RU" b="1" dirty="0" smtClean="0"/>
              <a:t>Исследователи доказали, что именно заражение </a:t>
            </a:r>
            <a:r>
              <a:rPr lang="ru-RU" altLang="ru-RU" b="1" i="1" dirty="0" err="1" smtClean="0"/>
              <a:t>Helicobacter</a:t>
            </a:r>
            <a:r>
              <a:rPr lang="ru-RU" altLang="ru-RU" b="1" i="1" dirty="0" smtClean="0"/>
              <a:t> </a:t>
            </a:r>
            <a:r>
              <a:rPr lang="ru-RU" altLang="ru-RU" b="1" i="1" dirty="0" err="1" smtClean="0"/>
              <a:t>pylori</a:t>
            </a:r>
            <a:r>
              <a:rPr lang="ru-RU" altLang="ru-RU" b="1" i="1" dirty="0" smtClean="0"/>
              <a:t> </a:t>
            </a:r>
            <a:r>
              <a:rPr lang="ru-RU" altLang="ru-RU" b="1" dirty="0" smtClean="0"/>
              <a:t>лежит в основе этиологии воспалительных процессов в желудке</a:t>
            </a:r>
          </a:p>
          <a:p>
            <a:pPr eaLnBrk="1" hangingPunct="1"/>
            <a:r>
              <a:rPr lang="ru-RU" altLang="ru-RU" b="1" dirty="0" smtClean="0"/>
              <a:t>Чтобы доказать Маршаллу пришлось выпить культуру бактерий самому, а через неделю молодой ученый почувствовал первые симптомы острого гастрита - и бактериальная природа язвенной болезни была доказана</a:t>
            </a:r>
            <a:r>
              <a:rPr lang="ru-RU" altLang="ru-RU" dirty="0" smtClean="0"/>
              <a:t/>
            </a:r>
            <a:br>
              <a:rPr lang="ru-RU" altLang="ru-RU" dirty="0" smtClean="0"/>
            </a:br>
            <a:r>
              <a:rPr lang="ru-RU" altLang="ru-RU" dirty="0" smtClean="0"/>
              <a:t/>
            </a:r>
            <a:br>
              <a:rPr lang="ru-RU" altLang="ru-RU" dirty="0" smtClean="0"/>
            </a:br>
            <a:endParaRPr lang="ru-RU" altLang="ru-RU" b="1" dirty="0" smtClean="0"/>
          </a:p>
        </p:txBody>
      </p:sp>
      <p:pic>
        <p:nvPicPr>
          <p:cNvPr id="14340" name="Рисунок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4063" y="4371282"/>
            <a:ext cx="3727937" cy="248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184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727576" y="1052514"/>
            <a:ext cx="5832475" cy="1152525"/>
          </a:xfrm>
        </p:spPr>
        <p:txBody>
          <a:bodyPr>
            <a:normAutofit/>
          </a:bodyPr>
          <a:lstStyle/>
          <a:p>
            <a:pPr algn="r" eaLnBrk="1" hangingPunct="1"/>
            <a:r>
              <a:rPr lang="ru-RU" altLang="ru-RU" sz="3600" b="1" dirty="0"/>
              <a:t>Злоупотребления  в фашистской Германии</a:t>
            </a:r>
          </a:p>
        </p:txBody>
      </p:sp>
      <p:sp>
        <p:nvSpPr>
          <p:cNvPr id="15363" name="Rectangle 3"/>
          <p:cNvSpPr>
            <a:spLocks noGrp="1" noChangeArrowheads="1"/>
          </p:cNvSpPr>
          <p:nvPr>
            <p:ph idx="1"/>
          </p:nvPr>
        </p:nvSpPr>
        <p:spPr>
          <a:xfrm>
            <a:off x="2208214" y="2205039"/>
            <a:ext cx="8347075" cy="4530725"/>
          </a:xfrm>
        </p:spPr>
        <p:txBody>
          <a:bodyPr/>
          <a:lstStyle/>
          <a:p>
            <a:pPr algn="just" eaLnBrk="1" hangingPunct="1"/>
            <a:r>
              <a:rPr lang="ru-RU" altLang="ru-RU" b="1" smtClean="0"/>
              <a:t>Эксперименты проводились в концентрационных лагерях Дахау, Освенциме, Аушвице, Бухенвальде</a:t>
            </a:r>
          </a:p>
          <a:p>
            <a:pPr algn="just" eaLnBrk="1" hangingPunct="1"/>
            <a:r>
              <a:rPr lang="ru-RU" altLang="ru-RU" b="1" smtClean="0"/>
              <a:t>Эксперименты над близнецами, с гипотермией, с горчичным газом, с морской водой, по стерилизации и другие</a:t>
            </a: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1" y="-19050"/>
            <a:ext cx="3178175" cy="22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9964" y="4168775"/>
            <a:ext cx="4600575"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Рисунок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9400" y="4168775"/>
            <a:ext cx="38481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82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1002323"/>
          </a:xfrm>
        </p:spPr>
        <p:txBody>
          <a:bodyPr/>
          <a:lstStyle/>
          <a:p>
            <a:r>
              <a:rPr lang="ru-RU" altLang="ru-RU" b="1" dirty="0"/>
              <a:t>Нюрнбергский процесс</a:t>
            </a:r>
            <a:endParaRPr lang="ru-RU" dirty="0"/>
          </a:p>
        </p:txBody>
      </p:sp>
      <p:sp>
        <p:nvSpPr>
          <p:cNvPr id="3" name="Объект 2"/>
          <p:cNvSpPr>
            <a:spLocks noGrp="1"/>
          </p:cNvSpPr>
          <p:nvPr>
            <p:ph idx="1"/>
          </p:nvPr>
        </p:nvSpPr>
        <p:spPr>
          <a:xfrm>
            <a:off x="1371600" y="2713416"/>
            <a:ext cx="9601200" cy="3153984"/>
          </a:xfrm>
        </p:spPr>
        <p:txBody>
          <a:bodyPr>
            <a:normAutofit lnSpcReduction="10000"/>
          </a:bodyPr>
          <a:lstStyle/>
          <a:p>
            <a:r>
              <a:rPr lang="ru-RU" b="1" dirty="0"/>
              <a:t>Нюрнбергский процесс по делу </a:t>
            </a:r>
            <a:r>
              <a:rPr lang="ru-RU" b="1" dirty="0" smtClean="0"/>
              <a:t>врачей проходил </a:t>
            </a:r>
            <a:r>
              <a:rPr lang="ru-RU" b="1" dirty="0"/>
              <a:t>с 9 декабря 1946 по 20 августа 1947 </a:t>
            </a:r>
            <a:r>
              <a:rPr lang="ru-RU" b="1" dirty="0" smtClean="0"/>
              <a:t>года</a:t>
            </a:r>
          </a:p>
          <a:p>
            <a:r>
              <a:rPr lang="ru-RU" b="1" dirty="0"/>
              <a:t>Официально </a:t>
            </a:r>
            <a:r>
              <a:rPr lang="ru-RU" b="1" dirty="0" smtClean="0"/>
              <a:t>процесс </a:t>
            </a:r>
            <a:r>
              <a:rPr lang="ru-RU" b="1" dirty="0"/>
              <a:t>назывался «США против Карла </a:t>
            </a:r>
            <a:r>
              <a:rPr lang="ru-RU" b="1" dirty="0" smtClean="0"/>
              <a:t>Брандта и других»</a:t>
            </a:r>
          </a:p>
          <a:p>
            <a:r>
              <a:rPr lang="ru-RU" b="1" dirty="0"/>
              <a:t>На скамье подсудимых оказались главы медицинских служб Вермахта, Люфтваффе, </a:t>
            </a:r>
            <a:r>
              <a:rPr lang="ru-RU" b="1" dirty="0" err="1"/>
              <a:t>Ваффен</a:t>
            </a:r>
            <a:r>
              <a:rPr lang="ru-RU" b="1" dirty="0"/>
              <a:t>-СС и гражданской медицины, а также рядовые врачи и медперсонал: Карл Брандт, Зигфрид </a:t>
            </a:r>
            <a:r>
              <a:rPr lang="ru-RU" b="1" dirty="0" err="1"/>
              <a:t>Хандлозер</a:t>
            </a:r>
            <a:r>
              <a:rPr lang="ru-RU" b="1" dirty="0"/>
              <a:t>, </a:t>
            </a:r>
            <a:r>
              <a:rPr lang="ru-RU" b="1" dirty="0" err="1"/>
              <a:t>Паул</a:t>
            </a:r>
            <a:r>
              <a:rPr lang="ru-RU" b="1" dirty="0"/>
              <a:t> Росток, Оскар </a:t>
            </a:r>
            <a:r>
              <a:rPr lang="ru-RU" b="1" dirty="0" err="1"/>
              <a:t>Шрёдер</a:t>
            </a:r>
            <a:r>
              <a:rPr lang="ru-RU" b="1" dirty="0"/>
              <a:t>, Карл </a:t>
            </a:r>
            <a:r>
              <a:rPr lang="ru-RU" b="1" dirty="0" err="1"/>
              <a:t>Генцкен</a:t>
            </a:r>
            <a:r>
              <a:rPr lang="ru-RU" b="1" dirty="0"/>
              <a:t> и еще 18 </a:t>
            </a:r>
            <a:r>
              <a:rPr lang="ru-RU" b="1" dirty="0" smtClean="0"/>
              <a:t>человек</a:t>
            </a:r>
          </a:p>
          <a:p>
            <a:r>
              <a:rPr lang="ru-RU" b="1" dirty="0" smtClean="0"/>
              <a:t>Из </a:t>
            </a:r>
            <a:r>
              <a:rPr lang="ru-RU" b="1" dirty="0"/>
              <a:t>23 обвиняемых 7 были приговорены к смертной казни, 5 к пожизненному заключению, 4 к различным тюремным срокам (от 10 до 20 лет) и 7 были оправданы</a:t>
            </a:r>
          </a:p>
        </p:txBody>
      </p:sp>
      <p:pic>
        <p:nvPicPr>
          <p:cNvPr id="6" name="Рисунок 5"/>
          <p:cNvPicPr>
            <a:picLocks noChangeAspect="1"/>
          </p:cNvPicPr>
          <p:nvPr/>
        </p:nvPicPr>
        <p:blipFill>
          <a:blip r:embed="rId2"/>
          <a:stretch>
            <a:fillRect/>
          </a:stretch>
        </p:blipFill>
        <p:spPr>
          <a:xfrm>
            <a:off x="8713176" y="16485"/>
            <a:ext cx="3478823" cy="2609117"/>
          </a:xfrm>
          <a:prstGeom prst="rect">
            <a:avLst/>
          </a:prstGeom>
        </p:spPr>
      </p:pic>
    </p:spTree>
    <p:extLst>
      <p:ext uri="{BB962C8B-B14F-4D97-AF65-F5344CB8AC3E}">
        <p14:creationId xmlns:p14="http://schemas.microsoft.com/office/powerpoint/2010/main" val="3342490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74885" y="452438"/>
            <a:ext cx="7860324" cy="1104900"/>
          </a:xfrm>
        </p:spPr>
        <p:txBody>
          <a:bodyPr>
            <a:normAutofit/>
          </a:bodyPr>
          <a:lstStyle/>
          <a:p>
            <a:pPr eaLnBrk="1" hangingPunct="1"/>
            <a:r>
              <a:rPr lang="ru-RU" altLang="ru-RU" sz="3600" b="1" dirty="0" smtClean="0"/>
              <a:t>Злоупотребления после </a:t>
            </a:r>
            <a:r>
              <a:rPr lang="en-US" altLang="ru-RU" sz="3600" b="1" dirty="0" smtClean="0"/>
              <a:t>II</a:t>
            </a:r>
            <a:r>
              <a:rPr lang="ru-RU" altLang="ru-RU" sz="3600" b="1" dirty="0" smtClean="0"/>
              <a:t> мировой войны</a:t>
            </a:r>
            <a:endParaRPr lang="ru-RU" altLang="ru-RU" sz="3600" b="1" dirty="0"/>
          </a:p>
        </p:txBody>
      </p:sp>
      <p:sp>
        <p:nvSpPr>
          <p:cNvPr id="17411" name="Rectangle 3"/>
          <p:cNvSpPr>
            <a:spLocks noGrp="1" noChangeArrowheads="1"/>
          </p:cNvSpPr>
          <p:nvPr>
            <p:ph idx="1"/>
          </p:nvPr>
        </p:nvSpPr>
        <p:spPr>
          <a:xfrm>
            <a:off x="1524000" y="1989138"/>
            <a:ext cx="9144000" cy="4608512"/>
          </a:xfrm>
        </p:spPr>
        <p:txBody>
          <a:bodyPr>
            <a:normAutofit/>
          </a:bodyPr>
          <a:lstStyle/>
          <a:p>
            <a:pPr eaLnBrk="1" hangingPunct="1">
              <a:lnSpc>
                <a:spcPct val="90000"/>
              </a:lnSpc>
            </a:pPr>
            <a:r>
              <a:rPr lang="ru-RU" altLang="ru-RU" sz="2400" b="1" dirty="0"/>
              <a:t>40-летнее исследование естественного течения сифилиса на афроамериканцах (1933-1972, Институт </a:t>
            </a:r>
            <a:r>
              <a:rPr lang="ru-RU" altLang="ru-RU" sz="2400" b="1" dirty="0" err="1"/>
              <a:t>Таскиги</a:t>
            </a:r>
            <a:r>
              <a:rPr lang="ru-RU" altLang="ru-RU" sz="2400" b="1" dirty="0"/>
              <a:t>, Алабама, США)</a:t>
            </a:r>
          </a:p>
          <a:p>
            <a:pPr eaLnBrk="1" hangingPunct="1">
              <a:lnSpc>
                <a:spcPct val="90000"/>
              </a:lnSpc>
            </a:pPr>
            <a:r>
              <a:rPr lang="ru-RU" altLang="ru-RU" sz="2400" b="1" dirty="0"/>
              <a:t>Эксперимент по заражению детей гепатитом в школе </a:t>
            </a:r>
            <a:r>
              <a:rPr lang="ru-RU" altLang="ru-RU" sz="2400" b="1" dirty="0" err="1"/>
              <a:t>Уиллоубрук</a:t>
            </a:r>
            <a:r>
              <a:rPr lang="ru-RU" altLang="ru-RU" sz="2400" b="1" dirty="0"/>
              <a:t> - государственном интернате для умственно отсталых детей (60-ые годы 20 века, Нью – Йорк, США)</a:t>
            </a:r>
          </a:p>
          <a:p>
            <a:pPr eaLnBrk="1" hangingPunct="1">
              <a:lnSpc>
                <a:spcPct val="90000"/>
              </a:lnSpc>
            </a:pPr>
            <a:r>
              <a:rPr lang="ru-RU" altLang="ru-RU" sz="2400" b="1" dirty="0"/>
              <a:t>Эксперимент по введению раковых клеток пожилым пациентам в Еврейской клинике хронических заболеваний (60-ые годы 20 века, Бруклин, США</a:t>
            </a:r>
          </a:p>
          <a:p>
            <a:pPr eaLnBrk="1" hangingPunct="1">
              <a:lnSpc>
                <a:spcPct val="90000"/>
              </a:lnSpc>
            </a:pPr>
            <a:r>
              <a:rPr lang="ru-RU" altLang="ru-RU" sz="2400" b="1" dirty="0"/>
              <a:t>В 1966 г. Г. </a:t>
            </a:r>
            <a:r>
              <a:rPr lang="ru-RU" altLang="ru-RU" sz="2400" b="1" dirty="0" err="1"/>
              <a:t>Бичер</a:t>
            </a:r>
            <a:r>
              <a:rPr lang="ru-RU" altLang="ru-RU" sz="2400" b="1" dirty="0"/>
              <a:t> в статье </a:t>
            </a:r>
            <a:r>
              <a:rPr lang="ru-RU" altLang="ru-RU" sz="2400" b="1" dirty="0" smtClean="0"/>
              <a:t>«Этика </a:t>
            </a:r>
            <a:r>
              <a:rPr lang="ru-RU" altLang="ru-RU" sz="2400" b="1" dirty="0"/>
              <a:t>и клинические </a:t>
            </a:r>
            <a:r>
              <a:rPr lang="ru-RU" altLang="ru-RU" sz="2400" b="1" dirty="0" smtClean="0"/>
              <a:t>исследования» </a:t>
            </a:r>
            <a:r>
              <a:rPr lang="ru-RU" altLang="ru-RU" sz="2400" b="1" dirty="0"/>
              <a:t>привел 22 примера антигуманных опытов в США</a:t>
            </a:r>
          </a:p>
        </p:txBody>
      </p:sp>
      <p:pic>
        <p:nvPicPr>
          <p:cNvPr id="17412"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4486" y="199659"/>
            <a:ext cx="255587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387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2008189" y="452439"/>
            <a:ext cx="7056437" cy="1031875"/>
          </a:xfrm>
        </p:spPr>
        <p:txBody>
          <a:bodyPr>
            <a:normAutofit/>
          </a:bodyPr>
          <a:lstStyle/>
          <a:p>
            <a:pPr eaLnBrk="1" hangingPunct="1"/>
            <a:r>
              <a:rPr lang="ru-RU" altLang="ru-RU" sz="3600" b="1" dirty="0" smtClean="0"/>
              <a:t>Современная </a:t>
            </a:r>
            <a:r>
              <a:rPr lang="ru-RU" altLang="ru-RU" sz="3600" b="1" dirty="0"/>
              <a:t>позиция</a:t>
            </a:r>
          </a:p>
        </p:txBody>
      </p:sp>
      <p:sp>
        <p:nvSpPr>
          <p:cNvPr id="11267" name="Объект 2"/>
          <p:cNvSpPr>
            <a:spLocks noGrp="1"/>
          </p:cNvSpPr>
          <p:nvPr>
            <p:ph idx="1"/>
          </p:nvPr>
        </p:nvSpPr>
        <p:spPr>
          <a:xfrm>
            <a:off x="2008189" y="1484313"/>
            <a:ext cx="6103937" cy="5257800"/>
          </a:xfrm>
        </p:spPr>
        <p:txBody>
          <a:bodyPr rtlCol="0">
            <a:normAutofit/>
          </a:bodyPr>
          <a:lstStyle/>
          <a:p>
            <a:pPr>
              <a:defRPr/>
            </a:pPr>
            <a:r>
              <a:rPr lang="ru-RU" altLang="ru-RU" sz="3200" b="1" dirty="0"/>
              <a:t>Участие возможно только на основе добровольного информированного согласия</a:t>
            </a:r>
          </a:p>
          <a:p>
            <a:pPr>
              <a:defRPr/>
            </a:pPr>
            <a:r>
              <a:rPr lang="ru-RU" altLang="ru-RU" sz="3200" b="1" dirty="0"/>
              <a:t>Приоритетным провозглашаются права и интересы участника эксперимента</a:t>
            </a:r>
          </a:p>
          <a:p>
            <a:pPr>
              <a:defRPr/>
            </a:pPr>
            <a:r>
              <a:rPr lang="ru-RU" altLang="ru-RU" sz="3200" b="1" dirty="0"/>
              <a:t>Личность автономна в своих решениях в вопросе участия в эксперименте</a:t>
            </a:r>
          </a:p>
        </p:txBody>
      </p:sp>
      <p:pic>
        <p:nvPicPr>
          <p:cNvPr id="1946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86017" y="0"/>
            <a:ext cx="3905983" cy="26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651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a:xfrm>
            <a:off x="2008189" y="452438"/>
            <a:ext cx="7056437" cy="1147762"/>
          </a:xfrm>
        </p:spPr>
        <p:txBody>
          <a:bodyPr/>
          <a:lstStyle/>
          <a:p>
            <a:pPr eaLnBrk="1" hangingPunct="1"/>
            <a:r>
              <a:rPr lang="ru-RU" altLang="ru-RU" sz="4000" b="1" dirty="0"/>
              <a:t>Главное правило участия</a:t>
            </a:r>
          </a:p>
        </p:txBody>
      </p:sp>
      <p:sp>
        <p:nvSpPr>
          <p:cNvPr id="20483" name="Объект 2"/>
          <p:cNvSpPr>
            <a:spLocks noGrp="1"/>
          </p:cNvSpPr>
          <p:nvPr>
            <p:ph idx="1"/>
          </p:nvPr>
        </p:nvSpPr>
        <p:spPr>
          <a:xfrm>
            <a:off x="1981201" y="1600200"/>
            <a:ext cx="8507413" cy="4495800"/>
          </a:xfrm>
        </p:spPr>
        <p:txBody>
          <a:bodyPr/>
          <a:lstStyle/>
          <a:p>
            <a:pPr eaLnBrk="1" hangingPunct="1"/>
            <a:r>
              <a:rPr lang="ru-RU" altLang="ru-RU" sz="4000" b="1"/>
              <a:t>Правило добровольного информированного согласия </a:t>
            </a:r>
          </a:p>
        </p:txBody>
      </p:sp>
      <p:pic>
        <p:nvPicPr>
          <p:cNvPr id="20484"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6276" y="3016250"/>
            <a:ext cx="6308725"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174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ru-RU" altLang="ru-RU" b="1" dirty="0" smtClean="0"/>
              <a:t>Информированное согласие</a:t>
            </a:r>
          </a:p>
        </p:txBody>
      </p:sp>
      <p:sp>
        <p:nvSpPr>
          <p:cNvPr id="423939" name="Rectangle 3"/>
          <p:cNvSpPr>
            <a:spLocks noGrp="1" noChangeArrowheads="1"/>
          </p:cNvSpPr>
          <p:nvPr>
            <p:ph idx="1"/>
          </p:nvPr>
        </p:nvSpPr>
        <p:spPr/>
        <p:txBody>
          <a:bodyPr rtlCol="0">
            <a:normAutofit/>
          </a:bodyPr>
          <a:lstStyle/>
          <a:p>
            <a:pPr marL="457200" lvl="1" indent="0" algn="just">
              <a:buClr>
                <a:schemeClr val="accent1">
                  <a:lumMod val="60000"/>
                  <a:lumOff val="40000"/>
                </a:schemeClr>
              </a:buClr>
              <a:buNone/>
              <a:defRPr/>
            </a:pPr>
            <a:r>
              <a:rPr lang="ru-RU" altLang="ru-RU" sz="3600" b="1" i="0" dirty="0"/>
              <a:t>Информированное согласие можно условно разделить на два этапа: </a:t>
            </a:r>
          </a:p>
          <a:p>
            <a:pPr lvl="1" algn="just">
              <a:buClr>
                <a:schemeClr val="accent1">
                  <a:lumMod val="60000"/>
                  <a:lumOff val="40000"/>
                </a:schemeClr>
              </a:buClr>
              <a:buFont typeface="Wingdings" panose="05000000000000000000" pitchFamily="2" charset="2"/>
              <a:buChar char="§"/>
              <a:defRPr/>
            </a:pPr>
            <a:r>
              <a:rPr lang="ru-RU" altLang="ru-RU" sz="3600" b="1" i="0" dirty="0"/>
              <a:t>Предоставление информации </a:t>
            </a:r>
            <a:endParaRPr lang="ru-RU" altLang="ru-RU" sz="3600" b="1" i="0" dirty="0" smtClean="0"/>
          </a:p>
          <a:p>
            <a:pPr lvl="1" algn="just">
              <a:buClr>
                <a:schemeClr val="accent1">
                  <a:lumMod val="60000"/>
                  <a:lumOff val="40000"/>
                </a:schemeClr>
              </a:buClr>
              <a:buFont typeface="Wingdings" panose="05000000000000000000" pitchFamily="2" charset="2"/>
              <a:buChar char="§"/>
              <a:defRPr/>
            </a:pPr>
            <a:r>
              <a:rPr lang="ru-RU" altLang="ru-RU" sz="3600" b="1" i="0" dirty="0" smtClean="0"/>
              <a:t>Получение </a:t>
            </a:r>
            <a:r>
              <a:rPr lang="ru-RU" altLang="ru-RU" sz="3600" b="1" i="0" dirty="0"/>
              <a:t>согласия</a:t>
            </a:r>
          </a:p>
          <a:p>
            <a:pPr>
              <a:buClr>
                <a:schemeClr val="accent1">
                  <a:lumMod val="60000"/>
                  <a:lumOff val="40000"/>
                </a:schemeClr>
              </a:buClr>
              <a:buNone/>
              <a:defRPr/>
            </a:pPr>
            <a:endParaRPr lang="ru-RU" altLang="ru-RU" sz="3600" dirty="0"/>
          </a:p>
        </p:txBody>
      </p:sp>
      <p:pic>
        <p:nvPicPr>
          <p:cNvPr id="21508" name="Picture 4" descr="J03012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5516" y="4302125"/>
            <a:ext cx="2649479" cy="226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8136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a:normAutofit/>
          </a:bodyPr>
          <a:lstStyle/>
          <a:p>
            <a:pPr algn="ctr" eaLnBrk="1" hangingPunct="1"/>
            <a:r>
              <a:rPr lang="ru-RU" altLang="ru-RU" sz="3600" b="1" dirty="0"/>
              <a:t>Основные требования к </a:t>
            </a:r>
            <a:r>
              <a:rPr lang="ru-RU" altLang="ru-RU" sz="3600" b="1" dirty="0" smtClean="0"/>
              <a:t>информации</a:t>
            </a:r>
            <a:endParaRPr lang="ru-RU" altLang="ru-RU" sz="3600" b="1" dirty="0"/>
          </a:p>
        </p:txBody>
      </p:sp>
      <p:sp>
        <p:nvSpPr>
          <p:cNvPr id="22531" name="Rectangle 5"/>
          <p:cNvSpPr>
            <a:spLocks noChangeArrowheads="1"/>
          </p:cNvSpPr>
          <p:nvPr/>
        </p:nvSpPr>
        <p:spPr bwMode="auto">
          <a:xfrm>
            <a:off x="1919288" y="2103439"/>
            <a:ext cx="3960812" cy="40925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3525" indent="-263525">
              <a:spcBef>
                <a:spcPts val="1000"/>
              </a:spcBef>
              <a:buClr>
                <a:schemeClr val="accent1"/>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ru-RU" altLang="ru-RU" b="1">
                <a:latin typeface="Arial" panose="020B0604020202020204" pitchFamily="34" charset="0"/>
              </a:rPr>
              <a:t>Испытуемый информирован</a:t>
            </a:r>
            <a:r>
              <a:rPr lang="ru-RU" altLang="ru-RU">
                <a:latin typeface="Arial" panose="020B0604020202020204" pitchFamily="34" charset="0"/>
              </a:rPr>
              <a:t> </a:t>
            </a:r>
          </a:p>
          <a:p>
            <a:pPr eaLnBrk="1" hangingPunct="1">
              <a:spcBef>
                <a:spcPct val="0"/>
              </a:spcBef>
              <a:buClrTx/>
              <a:buSzTx/>
              <a:buFontTx/>
              <a:buChar char="•"/>
            </a:pPr>
            <a:r>
              <a:rPr lang="ru-RU" altLang="ru-RU" b="1">
                <a:latin typeface="Arial" panose="020B0604020202020204" pitchFamily="34" charset="0"/>
              </a:rPr>
              <a:t>o целях исследования </a:t>
            </a:r>
          </a:p>
          <a:p>
            <a:pPr eaLnBrk="1" hangingPunct="1">
              <a:spcBef>
                <a:spcPct val="0"/>
              </a:spcBef>
              <a:buClrTx/>
              <a:buSzTx/>
              <a:buFontTx/>
              <a:buChar char="•"/>
            </a:pPr>
            <a:r>
              <a:rPr lang="ru-RU" altLang="ru-RU" b="1">
                <a:latin typeface="Arial" panose="020B0604020202020204" pitchFamily="34" charset="0"/>
              </a:rPr>
              <a:t>о методах исследования </a:t>
            </a:r>
          </a:p>
          <a:p>
            <a:pPr eaLnBrk="1" hangingPunct="1">
              <a:spcBef>
                <a:spcPct val="0"/>
              </a:spcBef>
              <a:buClrTx/>
              <a:buSzTx/>
              <a:buFontTx/>
              <a:buChar char="•"/>
            </a:pPr>
            <a:r>
              <a:rPr lang="ru-RU" altLang="ru-RU" b="1">
                <a:latin typeface="Arial" panose="020B0604020202020204" pitchFamily="34" charset="0"/>
              </a:rPr>
              <a:t>о ходе исследования</a:t>
            </a:r>
          </a:p>
          <a:p>
            <a:pPr eaLnBrk="1" hangingPunct="1">
              <a:spcBef>
                <a:spcPct val="0"/>
              </a:spcBef>
              <a:buClrTx/>
              <a:buSzTx/>
              <a:buFontTx/>
              <a:buChar char="•"/>
            </a:pPr>
            <a:r>
              <a:rPr lang="ru-RU" altLang="ru-RU" b="1">
                <a:latin typeface="Arial" panose="020B0604020202020204" pitchFamily="34" charset="0"/>
              </a:rPr>
              <a:t>об имеющемся консервативном методе лечения (при наличии)</a:t>
            </a:r>
          </a:p>
          <a:p>
            <a:pPr eaLnBrk="1" hangingPunct="1">
              <a:spcBef>
                <a:spcPct val="0"/>
              </a:spcBef>
              <a:buClrTx/>
              <a:buSzTx/>
              <a:buFontTx/>
              <a:buChar char="•"/>
            </a:pPr>
            <a:r>
              <a:rPr lang="ru-RU" altLang="ru-RU" b="1">
                <a:latin typeface="Arial" panose="020B0604020202020204" pitchFamily="34" charset="0"/>
              </a:rPr>
              <a:t>о потенциальной пользе и риске</a:t>
            </a:r>
          </a:p>
          <a:p>
            <a:pPr eaLnBrk="1" hangingPunct="1">
              <a:spcBef>
                <a:spcPct val="0"/>
              </a:spcBef>
              <a:buClrTx/>
              <a:buSzTx/>
              <a:buFontTx/>
              <a:buChar char="•"/>
            </a:pPr>
            <a:r>
              <a:rPr lang="ru-RU" altLang="ru-RU" b="1">
                <a:latin typeface="Arial" panose="020B0604020202020204" pitchFamily="34" charset="0"/>
              </a:rPr>
              <a:t>другое</a:t>
            </a:r>
          </a:p>
        </p:txBody>
      </p:sp>
      <p:sp>
        <p:nvSpPr>
          <p:cNvPr id="22532" name="Rectangle 6"/>
          <p:cNvSpPr>
            <a:spLocks noChangeArrowheads="1"/>
          </p:cNvSpPr>
          <p:nvPr/>
        </p:nvSpPr>
        <p:spPr bwMode="auto">
          <a:xfrm>
            <a:off x="6456364" y="2103439"/>
            <a:ext cx="3887787" cy="40925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185738" indent="-185738">
              <a:spcBef>
                <a:spcPts val="1000"/>
              </a:spcBef>
              <a:buClr>
                <a:schemeClr val="accent1"/>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ru-RU" altLang="ru-RU" b="1">
                <a:latin typeface="Arial" panose="020B0604020202020204" pitchFamily="34" charset="0"/>
              </a:rPr>
              <a:t>Испытуемый понимает, что:</a:t>
            </a:r>
          </a:p>
          <a:p>
            <a:pPr eaLnBrk="1" hangingPunct="1">
              <a:spcBef>
                <a:spcPct val="0"/>
              </a:spcBef>
              <a:buClrTx/>
              <a:buSzTx/>
              <a:buFontTx/>
              <a:buChar char="•"/>
            </a:pPr>
            <a:r>
              <a:rPr lang="ru-RU" altLang="ru-RU" b="1">
                <a:latin typeface="Arial" panose="020B0604020202020204" pitchFamily="34" charset="0"/>
              </a:rPr>
              <a:t>согласие дается добровольно</a:t>
            </a:r>
          </a:p>
          <a:p>
            <a:pPr eaLnBrk="1" hangingPunct="1">
              <a:spcBef>
                <a:spcPct val="0"/>
              </a:spcBef>
              <a:buClrTx/>
              <a:buSzTx/>
              <a:buFontTx/>
              <a:buChar char="•"/>
            </a:pPr>
            <a:r>
              <a:rPr lang="ru-RU" altLang="ru-RU" b="1">
                <a:latin typeface="Arial" panose="020B0604020202020204" pitchFamily="34" charset="0"/>
              </a:rPr>
              <a:t>согласие не может быть получено по принуждению</a:t>
            </a:r>
          </a:p>
          <a:p>
            <a:pPr eaLnBrk="1" hangingPunct="1">
              <a:spcBef>
                <a:spcPct val="0"/>
              </a:spcBef>
              <a:buClrTx/>
              <a:buSzTx/>
              <a:buFontTx/>
              <a:buChar char="•"/>
            </a:pPr>
            <a:r>
              <a:rPr lang="ru-RU" altLang="ru-RU" b="1">
                <a:latin typeface="Arial" panose="020B0604020202020204" pitchFamily="34" charset="0"/>
              </a:rPr>
              <a:t>он может выйти из исследования в любое время</a:t>
            </a:r>
          </a:p>
          <a:p>
            <a:pPr eaLnBrk="1" hangingPunct="1">
              <a:spcBef>
                <a:spcPct val="0"/>
              </a:spcBef>
              <a:buClrTx/>
              <a:buSzTx/>
              <a:buFontTx/>
              <a:buChar char="•"/>
            </a:pPr>
            <a:r>
              <a:rPr lang="ru-RU" altLang="ru-RU" b="1">
                <a:latin typeface="Arial" panose="020B0604020202020204" pitchFamily="34" charset="0"/>
              </a:rPr>
              <a:t>выход из исследования не повлияет на его дальнейшее медицинское обслуживание </a:t>
            </a:r>
          </a:p>
          <a:p>
            <a:pPr eaLnBrk="1" hangingPunct="1">
              <a:spcBef>
                <a:spcPct val="0"/>
              </a:spcBef>
              <a:buClrTx/>
              <a:buSzTx/>
              <a:buFontTx/>
              <a:buNone/>
            </a:pPr>
            <a:endParaRPr lang="ru-RU" altLang="ru-RU" b="1">
              <a:latin typeface="Arial" panose="020B0604020202020204" pitchFamily="34" charset="0"/>
            </a:endParaRPr>
          </a:p>
        </p:txBody>
      </p:sp>
      <p:sp>
        <p:nvSpPr>
          <p:cNvPr id="22533" name="Line 7"/>
          <p:cNvSpPr>
            <a:spLocks noChangeShapeType="1"/>
          </p:cNvSpPr>
          <p:nvPr/>
        </p:nvSpPr>
        <p:spPr bwMode="auto">
          <a:xfrm flipH="1">
            <a:off x="4727576" y="1484313"/>
            <a:ext cx="1223963" cy="576262"/>
          </a:xfrm>
          <a:prstGeom prst="line">
            <a:avLst/>
          </a:prstGeom>
          <a:noFill/>
          <a:ln w="76200" cmpd="dbl">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534" name="Line 8"/>
          <p:cNvSpPr>
            <a:spLocks noChangeShapeType="1"/>
          </p:cNvSpPr>
          <p:nvPr/>
        </p:nvSpPr>
        <p:spPr bwMode="auto">
          <a:xfrm>
            <a:off x="6456363" y="1484314"/>
            <a:ext cx="1079500" cy="503237"/>
          </a:xfrm>
          <a:prstGeom prst="line">
            <a:avLst/>
          </a:prstGeom>
          <a:noFill/>
          <a:ln w="76200" cmpd="dbl">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extLst>
      <p:ext uri="{BB962C8B-B14F-4D97-AF65-F5344CB8AC3E}">
        <p14:creationId xmlns:p14="http://schemas.microsoft.com/office/powerpoint/2010/main" val="3183788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19288" y="246184"/>
            <a:ext cx="9273320" cy="1169377"/>
          </a:xfrm>
        </p:spPr>
        <p:txBody>
          <a:bodyPr>
            <a:normAutofit/>
          </a:bodyPr>
          <a:lstStyle/>
          <a:p>
            <a:pPr eaLnBrk="1" hangingPunct="1"/>
            <a:r>
              <a:rPr lang="ru-RU" altLang="ru-RU" sz="3600" b="1" dirty="0"/>
              <a:t>Оформление информированного </a:t>
            </a:r>
            <a:r>
              <a:rPr lang="ru-RU" altLang="ru-RU" sz="3600" b="1" dirty="0" smtClean="0"/>
              <a:t>согласия</a:t>
            </a:r>
            <a:endParaRPr lang="ru-RU" altLang="ru-RU" sz="3600" b="1" dirty="0"/>
          </a:p>
        </p:txBody>
      </p:sp>
      <p:sp>
        <p:nvSpPr>
          <p:cNvPr id="23555" name="Rectangle 3"/>
          <p:cNvSpPr>
            <a:spLocks noGrp="1" noChangeArrowheads="1"/>
          </p:cNvSpPr>
          <p:nvPr>
            <p:ph idx="1"/>
          </p:nvPr>
        </p:nvSpPr>
        <p:spPr>
          <a:xfrm>
            <a:off x="2135189" y="1415562"/>
            <a:ext cx="7145337" cy="4966189"/>
          </a:xfrm>
        </p:spPr>
        <p:txBody>
          <a:bodyPr/>
          <a:lstStyle/>
          <a:p>
            <a:pPr eaLnBrk="1" hangingPunct="1">
              <a:lnSpc>
                <a:spcPct val="90000"/>
              </a:lnSpc>
            </a:pPr>
            <a:r>
              <a:rPr lang="ru-RU" altLang="ru-RU" b="1" dirty="0" smtClean="0"/>
              <a:t>Оформление согласия - это процедура подтверждения пациентом его добровольного согласия участвовать в том или ином исследовании после того, как он был ознакомлен со всеми аспектами исследования</a:t>
            </a:r>
          </a:p>
          <a:p>
            <a:pPr eaLnBrk="1" hangingPunct="1">
              <a:lnSpc>
                <a:spcPct val="90000"/>
              </a:lnSpc>
            </a:pPr>
            <a:r>
              <a:rPr lang="ru-RU" altLang="ru-RU" b="1" dirty="0" smtClean="0"/>
              <a:t>Информированное согласие обязательно предоставляется в письменной форме</a:t>
            </a:r>
          </a:p>
        </p:txBody>
      </p:sp>
      <p:pic>
        <p:nvPicPr>
          <p:cNvPr id="23556"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9116" y="3518023"/>
            <a:ext cx="591502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680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1919288" y="452439"/>
            <a:ext cx="7345362" cy="815975"/>
          </a:xfrm>
        </p:spPr>
        <p:txBody>
          <a:bodyPr>
            <a:normAutofit/>
          </a:bodyPr>
          <a:lstStyle/>
          <a:p>
            <a:pPr eaLnBrk="1" hangingPunct="1"/>
            <a:r>
              <a:rPr lang="ru-RU" altLang="ru-RU" b="1"/>
              <a:t>Цели участия в исследовании</a:t>
            </a:r>
          </a:p>
        </p:txBody>
      </p:sp>
      <p:sp>
        <p:nvSpPr>
          <p:cNvPr id="24579" name="Объект 2"/>
          <p:cNvSpPr>
            <a:spLocks noGrp="1"/>
          </p:cNvSpPr>
          <p:nvPr>
            <p:ph idx="1"/>
          </p:nvPr>
        </p:nvSpPr>
        <p:spPr>
          <a:xfrm>
            <a:off x="1631950" y="1268414"/>
            <a:ext cx="6769100" cy="4979987"/>
          </a:xfrm>
        </p:spPr>
        <p:txBody>
          <a:bodyPr/>
          <a:lstStyle/>
          <a:p>
            <a:pPr eaLnBrk="1" hangingPunct="1"/>
            <a:r>
              <a:rPr lang="ru-RU" altLang="ru-RU" b="1" smtClean="0"/>
              <a:t>Участие в терапевтических целях – лицо участвует в целях улучшения своего здоровья, получения нового более эффективного способа лечения или профилактики в личных целях</a:t>
            </a:r>
          </a:p>
          <a:p>
            <a:pPr eaLnBrk="1" hangingPunct="1"/>
            <a:r>
              <a:rPr lang="ru-RU" altLang="ru-RU" b="1" smtClean="0"/>
              <a:t>Участие в научных целях – лицо участвует в целях продвижения науки вперед, получения нового более эффективного способа лечения или профилактики для всего общества</a:t>
            </a:r>
          </a:p>
          <a:p>
            <a:pPr eaLnBrk="1" hangingPunct="1"/>
            <a:r>
              <a:rPr lang="ru-RU" altLang="ru-RU" b="1" smtClean="0"/>
              <a:t>Участие может быть на возмездной или безвозмездной основе</a:t>
            </a:r>
          </a:p>
          <a:p>
            <a:pPr eaLnBrk="1" hangingPunct="1"/>
            <a:r>
              <a:rPr lang="ru-RU" altLang="ru-RU" b="1" smtClean="0"/>
              <a:t>Принципы проведения исследования едины и не зависят от оснований и целей участия</a:t>
            </a:r>
          </a:p>
        </p:txBody>
      </p:sp>
      <p:pic>
        <p:nvPicPr>
          <p:cNvPr id="24580"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3870" y="4146915"/>
            <a:ext cx="3608130" cy="240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361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p:txBody>
          <a:bodyPr/>
          <a:lstStyle/>
          <a:p>
            <a:pPr algn="ctr" eaLnBrk="1" hangingPunct="1"/>
            <a:r>
              <a:rPr lang="ru-RU" altLang="ru-RU" b="1" smtClean="0"/>
              <a:t>План</a:t>
            </a:r>
            <a:r>
              <a:rPr lang="ru-RU" altLang="ru-RU" smtClean="0"/>
              <a:t> </a:t>
            </a:r>
          </a:p>
        </p:txBody>
      </p:sp>
      <p:sp>
        <p:nvSpPr>
          <p:cNvPr id="7171" name="Объект 2"/>
          <p:cNvSpPr>
            <a:spLocks noGrp="1"/>
          </p:cNvSpPr>
          <p:nvPr>
            <p:ph idx="1"/>
          </p:nvPr>
        </p:nvSpPr>
        <p:spPr>
          <a:xfrm>
            <a:off x="2008188" y="1680632"/>
            <a:ext cx="7054850" cy="4567769"/>
          </a:xfrm>
        </p:spPr>
        <p:txBody>
          <a:bodyPr>
            <a:normAutofit/>
          </a:bodyPr>
          <a:lstStyle/>
          <a:p>
            <a:pPr marL="457200" indent="-457200">
              <a:buFont typeface="Century Gothic" panose="020B0502020202020204" pitchFamily="34" charset="0"/>
              <a:buAutoNum type="arabicPeriod"/>
            </a:pPr>
            <a:r>
              <a:rPr lang="ru-RU" altLang="ru-RU" sz="3600" b="1" dirty="0"/>
              <a:t>Моральные проблемы экспериментальной медицины</a:t>
            </a:r>
          </a:p>
          <a:p>
            <a:pPr marL="457200" indent="-457200">
              <a:buFont typeface="Century Gothic" panose="020B0502020202020204" pitchFamily="34" charset="0"/>
              <a:buAutoNum type="arabicPeriod"/>
            </a:pPr>
            <a:r>
              <a:rPr lang="ru-RU" altLang="ru-RU" sz="3600" b="1" dirty="0"/>
              <a:t>Моральные проблемы медицинских вмешательств в геном человека</a:t>
            </a:r>
            <a:r>
              <a:rPr lang="ru-RU" altLang="ru-RU" sz="3600" dirty="0"/>
              <a:t/>
            </a:r>
            <a:br>
              <a:rPr lang="ru-RU" altLang="ru-RU" sz="3600" dirty="0"/>
            </a:br>
            <a:r>
              <a:rPr lang="ru-RU" altLang="ru-RU" sz="3600" dirty="0"/>
              <a:t/>
            </a:r>
            <a:br>
              <a:rPr lang="ru-RU" altLang="ru-RU" sz="3600" dirty="0"/>
            </a:br>
            <a:endParaRPr lang="ru-RU" altLang="ru-RU" sz="3600" dirty="0"/>
          </a:p>
        </p:txBody>
      </p:sp>
      <p:pic>
        <p:nvPicPr>
          <p:cNvPr id="7172" name="Рисунок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5500" y="4864100"/>
            <a:ext cx="34925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848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03389" y="452439"/>
            <a:ext cx="7361237" cy="815975"/>
          </a:xfrm>
        </p:spPr>
        <p:txBody>
          <a:bodyPr>
            <a:normAutofit/>
          </a:bodyPr>
          <a:lstStyle/>
          <a:p>
            <a:pPr eaLnBrk="1" hangingPunct="1"/>
            <a:r>
              <a:rPr lang="ru-RU" altLang="ru-RU" sz="3600" b="1" dirty="0"/>
              <a:t>Уязвимые категории населения</a:t>
            </a:r>
          </a:p>
        </p:txBody>
      </p:sp>
      <p:sp>
        <p:nvSpPr>
          <p:cNvPr id="46083" name="Rectangle 3"/>
          <p:cNvSpPr>
            <a:spLocks noGrp="1" noChangeArrowheads="1"/>
          </p:cNvSpPr>
          <p:nvPr>
            <p:ph idx="1"/>
          </p:nvPr>
        </p:nvSpPr>
        <p:spPr>
          <a:xfrm>
            <a:off x="1847851" y="1700214"/>
            <a:ext cx="6169025" cy="4968875"/>
          </a:xfrm>
        </p:spPr>
        <p:txBody>
          <a:bodyPr rtlCol="0">
            <a:normAutofit/>
          </a:bodyPr>
          <a:lstStyle/>
          <a:p>
            <a:pPr>
              <a:defRPr/>
            </a:pPr>
            <a:r>
              <a:rPr lang="ru-RU" b="1" dirty="0" smtClean="0"/>
              <a:t>Несовершеннолетние дети</a:t>
            </a:r>
          </a:p>
          <a:p>
            <a:pPr>
              <a:defRPr/>
            </a:pPr>
            <a:r>
              <a:rPr lang="ru-RU" b="1" dirty="0" smtClean="0"/>
              <a:t>Недееспособные лица</a:t>
            </a:r>
          </a:p>
          <a:p>
            <a:pPr>
              <a:defRPr/>
            </a:pPr>
            <a:r>
              <a:rPr lang="ru-RU" b="1" dirty="0" smtClean="0"/>
              <a:t>Лица, страдающие психическими расстройствами</a:t>
            </a:r>
          </a:p>
          <a:p>
            <a:pPr>
              <a:defRPr/>
            </a:pPr>
            <a:r>
              <a:rPr lang="ru-RU" b="1" dirty="0" smtClean="0"/>
              <a:t>Женщины в период беременности и в период грудного вскармливания</a:t>
            </a:r>
          </a:p>
          <a:p>
            <a:pPr>
              <a:defRPr/>
            </a:pPr>
            <a:r>
              <a:rPr lang="ru-RU" b="1" dirty="0" smtClean="0"/>
              <a:t>Военнослужащие </a:t>
            </a:r>
          </a:p>
          <a:p>
            <a:pPr>
              <a:defRPr/>
            </a:pPr>
            <a:r>
              <a:rPr lang="ru-RU" b="1" dirty="0" smtClean="0"/>
              <a:t>Лица, отбывающие наказание в местах лишения свободы</a:t>
            </a:r>
          </a:p>
        </p:txBody>
      </p:sp>
      <p:pic>
        <p:nvPicPr>
          <p:cNvPr id="25604"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13691" y="4184651"/>
            <a:ext cx="3199773" cy="240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1943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008189" y="307731"/>
            <a:ext cx="8480425" cy="1033707"/>
          </a:xfrm>
        </p:spPr>
        <p:txBody>
          <a:bodyPr>
            <a:noAutofit/>
          </a:bodyPr>
          <a:lstStyle/>
          <a:p>
            <a:pPr eaLnBrk="1" hangingPunct="1"/>
            <a:r>
              <a:rPr lang="ru-RU" altLang="ru-RU" sz="3600" b="1" dirty="0"/>
              <a:t>Участие несовершеннолетних и недееспособных лиц</a:t>
            </a:r>
          </a:p>
        </p:txBody>
      </p:sp>
      <p:sp>
        <p:nvSpPr>
          <p:cNvPr id="26627" name="Rectangle 3"/>
          <p:cNvSpPr>
            <a:spLocks noGrp="1" noChangeArrowheads="1"/>
          </p:cNvSpPr>
          <p:nvPr>
            <p:ph idx="1"/>
          </p:nvPr>
        </p:nvSpPr>
        <p:spPr>
          <a:xfrm>
            <a:off x="1847851" y="1412876"/>
            <a:ext cx="8640763" cy="5445125"/>
          </a:xfrm>
        </p:spPr>
        <p:txBody>
          <a:bodyPr/>
          <a:lstStyle/>
          <a:p>
            <a:pPr eaLnBrk="1" hangingPunct="1">
              <a:lnSpc>
                <a:spcPct val="90000"/>
              </a:lnSpc>
            </a:pPr>
            <a:r>
              <a:rPr lang="ru-RU" altLang="ru-RU" sz="2400" b="1" dirty="0"/>
              <a:t>допускается участие с согласия в письменной форме их законных представителей</a:t>
            </a:r>
          </a:p>
          <a:p>
            <a:pPr eaLnBrk="1" hangingPunct="1">
              <a:lnSpc>
                <a:spcPct val="90000"/>
              </a:lnSpc>
            </a:pPr>
            <a:r>
              <a:rPr lang="ru-RU" altLang="ru-RU" sz="2400" b="1" dirty="0"/>
              <a:t>если участие необходимо в интересах данных лиц</a:t>
            </a:r>
          </a:p>
          <a:p>
            <a:pPr eaLnBrk="1" hangingPunct="1">
              <a:lnSpc>
                <a:spcPct val="90000"/>
              </a:lnSpc>
            </a:pPr>
            <a:r>
              <a:rPr lang="ru-RU" altLang="ru-RU" sz="2400" b="1" dirty="0"/>
              <a:t>только после получения положительных результатов у взрослых дееспособных участников</a:t>
            </a:r>
          </a:p>
        </p:txBody>
      </p:sp>
      <p:pic>
        <p:nvPicPr>
          <p:cNvPr id="26628"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2239" y="3573464"/>
            <a:ext cx="4471987"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9377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a:xfrm>
            <a:off x="1774826" y="549275"/>
            <a:ext cx="8964613" cy="719138"/>
          </a:xfrm>
        </p:spPr>
        <p:txBody>
          <a:bodyPr>
            <a:noAutofit/>
          </a:bodyPr>
          <a:lstStyle/>
          <a:p>
            <a:pPr eaLnBrk="1" hangingPunct="1"/>
            <a:r>
              <a:rPr lang="ru-RU" altLang="ru-RU" sz="3600" b="1" dirty="0"/>
              <a:t>Основные международные документы</a:t>
            </a:r>
            <a:r>
              <a:rPr lang="ru-RU" altLang="ru-RU" sz="3600" dirty="0" smtClean="0"/>
              <a:t/>
            </a:r>
            <a:br>
              <a:rPr lang="ru-RU" altLang="ru-RU" sz="3600" dirty="0" smtClean="0"/>
            </a:br>
            <a:endParaRPr lang="ru-RU" altLang="ru-RU" sz="3600" dirty="0" smtClean="0"/>
          </a:p>
        </p:txBody>
      </p:sp>
      <p:sp>
        <p:nvSpPr>
          <p:cNvPr id="27651" name="Объект 2"/>
          <p:cNvSpPr>
            <a:spLocks noGrp="1"/>
          </p:cNvSpPr>
          <p:nvPr>
            <p:ph idx="1"/>
          </p:nvPr>
        </p:nvSpPr>
        <p:spPr>
          <a:xfrm>
            <a:off x="1919289" y="1268414"/>
            <a:ext cx="8061325" cy="5113337"/>
          </a:xfrm>
        </p:spPr>
        <p:txBody>
          <a:bodyPr/>
          <a:lstStyle/>
          <a:p>
            <a:pPr eaLnBrk="1" hangingPunct="1"/>
            <a:r>
              <a:rPr lang="ru-RU" altLang="ru-RU" b="1" dirty="0" smtClean="0"/>
              <a:t>«</a:t>
            </a:r>
            <a:r>
              <a:rPr lang="ru-RU" altLang="ru-RU" sz="2400" b="1" dirty="0"/>
              <a:t>Нюрнбергский Кодекс» (1947 года)</a:t>
            </a:r>
          </a:p>
          <a:p>
            <a:pPr eaLnBrk="1" hangingPunct="1"/>
            <a:r>
              <a:rPr lang="ru-RU" altLang="ru-RU" sz="2400" b="1" dirty="0"/>
              <a:t> «Хельсинская декларация» (1964 года)</a:t>
            </a:r>
          </a:p>
          <a:p>
            <a:pPr eaLnBrk="1" hangingPunct="1"/>
            <a:r>
              <a:rPr lang="ru-RU" altLang="ru-RU" sz="2400" b="1" dirty="0"/>
              <a:t> «Конвенция о защите прав и достоинства человека в связи с применением достижений биологии и медицины: Конвенция о правах человека и биомедицине» Совета Европы (1996 года)</a:t>
            </a:r>
          </a:p>
        </p:txBody>
      </p:sp>
      <p:pic>
        <p:nvPicPr>
          <p:cNvPr id="27652"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78662" y="3887787"/>
            <a:ext cx="5113338"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086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p:txBody>
          <a:bodyPr>
            <a:normAutofit/>
          </a:bodyPr>
          <a:lstStyle/>
          <a:p>
            <a:pPr eaLnBrk="1" hangingPunct="1"/>
            <a:r>
              <a:rPr lang="ru-RU" altLang="ru-RU" sz="3600" b="1" dirty="0"/>
              <a:t>Нюрнбергский Кодекс</a:t>
            </a:r>
          </a:p>
        </p:txBody>
      </p:sp>
      <p:sp>
        <p:nvSpPr>
          <p:cNvPr id="28675" name="Объект 2"/>
          <p:cNvSpPr>
            <a:spLocks noGrp="1"/>
          </p:cNvSpPr>
          <p:nvPr>
            <p:ph idx="1"/>
          </p:nvPr>
        </p:nvSpPr>
        <p:spPr>
          <a:xfrm>
            <a:off x="1787525" y="1852613"/>
            <a:ext cx="8485188" cy="4889500"/>
          </a:xfrm>
        </p:spPr>
        <p:txBody>
          <a:bodyPr/>
          <a:lstStyle/>
          <a:p>
            <a:pPr algn="just" eaLnBrk="1" hangingPunct="1"/>
            <a:endParaRPr lang="ru-RU" altLang="ru-RU" b="1" dirty="0" smtClean="0"/>
          </a:p>
          <a:p>
            <a:pPr algn="just"/>
            <a:r>
              <a:rPr lang="ru-RU" altLang="ru-RU" b="1" dirty="0" smtClean="0"/>
              <a:t>«Тяжесть свидетельских показаний, лежащих перед нами, заставляет делать вывод, что некоторые виды медицинских экспериментов на человеке отвечают этическим нормам медицинской профессии в целом лишь в том случае, если их проведение ограничено соответствующими, четко определенными рамками. Защитники практики проведения экспериментов на людях оправдывают свои взгляды на том основании, что результаты таких экспериментов чрезвычайно полезна для всего общества, чего невозможно достичь с помощью других методов исследования. Все согласны, однако, что нужно соблюдать определенные основополагающие </a:t>
            </a:r>
            <a:r>
              <a:rPr lang="ru-RU" b="1" dirty="0" smtClean="0"/>
              <a:t>принципы</a:t>
            </a:r>
            <a:r>
              <a:rPr lang="ru-RU" b="1" dirty="0"/>
              <a:t>, удовлетворяющие соображениям морали, этики и </a:t>
            </a:r>
            <a:r>
              <a:rPr lang="ru-RU" b="1" dirty="0" smtClean="0"/>
              <a:t>закона</a:t>
            </a:r>
            <a:r>
              <a:rPr lang="ru-RU" altLang="ru-RU" b="1" dirty="0" smtClean="0"/>
              <a:t>»</a:t>
            </a:r>
          </a:p>
          <a:p>
            <a:pPr algn="just"/>
            <a:r>
              <a:rPr lang="ru-RU" altLang="ru-RU" b="1" dirty="0"/>
              <a:t>В Кодексе впервые было закреплено правило добровольного информированного </a:t>
            </a:r>
            <a:r>
              <a:rPr lang="ru-RU" altLang="ru-RU" b="1" dirty="0" smtClean="0"/>
              <a:t>согласия</a:t>
            </a:r>
            <a:endParaRPr lang="ru-RU" altLang="ru-RU" b="1" dirty="0"/>
          </a:p>
        </p:txBody>
      </p:sp>
      <p:pic>
        <p:nvPicPr>
          <p:cNvPr id="28676"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44834" y="11112"/>
            <a:ext cx="161766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602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Заголовок 1"/>
          <p:cNvSpPr>
            <a:spLocks noGrp="1"/>
          </p:cNvSpPr>
          <p:nvPr>
            <p:ph type="title"/>
          </p:nvPr>
        </p:nvSpPr>
        <p:spPr>
          <a:xfrm>
            <a:off x="1919288" y="277813"/>
            <a:ext cx="7345362" cy="1143000"/>
          </a:xfrm>
        </p:spPr>
        <p:txBody>
          <a:bodyPr>
            <a:normAutofit/>
          </a:bodyPr>
          <a:lstStyle/>
          <a:p>
            <a:pPr eaLnBrk="1" hangingPunct="1"/>
            <a:r>
              <a:rPr lang="ru-RU" altLang="ru-RU" sz="3600" b="1" dirty="0" smtClean="0"/>
              <a:t>Хельсинская </a:t>
            </a:r>
            <a:r>
              <a:rPr lang="ru-RU" altLang="ru-RU" sz="3600" b="1" dirty="0"/>
              <a:t>декларация </a:t>
            </a:r>
          </a:p>
        </p:txBody>
      </p:sp>
      <p:sp>
        <p:nvSpPr>
          <p:cNvPr id="64515" name="Объект 2"/>
          <p:cNvSpPr>
            <a:spLocks noGrp="1"/>
          </p:cNvSpPr>
          <p:nvPr>
            <p:ph idx="1"/>
          </p:nvPr>
        </p:nvSpPr>
        <p:spPr>
          <a:xfrm>
            <a:off x="1631950" y="1420814"/>
            <a:ext cx="8928100" cy="5437187"/>
          </a:xfrm>
        </p:spPr>
        <p:txBody>
          <a:bodyPr rtlCol="0">
            <a:normAutofit/>
          </a:bodyPr>
          <a:lstStyle/>
          <a:p>
            <a:pPr>
              <a:buClr>
                <a:schemeClr val="accent1">
                  <a:lumMod val="60000"/>
                  <a:lumOff val="40000"/>
                </a:schemeClr>
              </a:buClr>
              <a:defRPr/>
            </a:pPr>
            <a:r>
              <a:rPr lang="ru-RU" altLang="ru-RU" sz="2400" b="1" dirty="0"/>
              <a:t>Первая ее редакция была принята в июне 1964 года в Хельсинки, последний пересмотр в 2013 году </a:t>
            </a:r>
          </a:p>
          <a:p>
            <a:pPr>
              <a:buClr>
                <a:schemeClr val="accent1">
                  <a:lumMod val="60000"/>
                  <a:lumOff val="40000"/>
                </a:schemeClr>
              </a:buClr>
              <a:defRPr/>
            </a:pPr>
            <a:r>
              <a:rPr lang="ru-RU" altLang="ru-RU" sz="2400" b="1" dirty="0"/>
              <a:t>Декларация расширила принципы, впервые сформулированные в Нюрнбергском </a:t>
            </a:r>
            <a:r>
              <a:rPr lang="ru-RU" altLang="ru-RU" sz="2400" b="1" dirty="0" smtClean="0"/>
              <a:t>кодексе</a:t>
            </a:r>
          </a:p>
          <a:p>
            <a:pPr>
              <a:buClr>
                <a:schemeClr val="accent1">
                  <a:lumMod val="60000"/>
                  <a:lumOff val="40000"/>
                </a:schemeClr>
              </a:buClr>
              <a:defRPr/>
            </a:pPr>
            <a:r>
              <a:rPr lang="ru-RU" altLang="ru-RU" sz="2400" b="1" dirty="0" smtClean="0"/>
              <a:t>Хельсинкская </a:t>
            </a:r>
            <a:r>
              <a:rPr lang="ru-RU" altLang="ru-RU" sz="2400" b="1" dirty="0"/>
              <a:t>декларация разрешила получение согласия от представителя субъекта исследования, если он является недееспособным или несовершеннолетним </a:t>
            </a:r>
            <a:r>
              <a:rPr lang="ru-RU" altLang="ru-RU" sz="2400" b="1" dirty="0" smtClean="0"/>
              <a:t>лицом</a:t>
            </a:r>
          </a:p>
          <a:p>
            <a:pPr>
              <a:buClr>
                <a:schemeClr val="accent1">
                  <a:lumMod val="60000"/>
                  <a:lumOff val="40000"/>
                </a:schemeClr>
              </a:buClr>
              <a:defRPr/>
            </a:pPr>
            <a:r>
              <a:rPr lang="ru-RU" altLang="ru-RU" sz="2400" b="1" dirty="0" smtClean="0"/>
              <a:t>Были </a:t>
            </a:r>
            <a:r>
              <a:rPr lang="ru-RU" altLang="ru-RU" sz="2400" b="1" dirty="0"/>
              <a:t>введены Этические комитеты как органы контроля за соблюдением прав участников </a:t>
            </a:r>
            <a:r>
              <a:rPr lang="ru-RU" altLang="ru-RU" sz="2400" b="1" dirty="0" smtClean="0"/>
              <a:t>эксперимента</a:t>
            </a:r>
          </a:p>
          <a:p>
            <a:pPr>
              <a:buClr>
                <a:schemeClr val="accent1">
                  <a:lumMod val="60000"/>
                  <a:lumOff val="40000"/>
                </a:schemeClr>
              </a:buClr>
              <a:defRPr/>
            </a:pPr>
            <a:r>
              <a:rPr lang="ru-RU" altLang="ru-RU" sz="2400" b="1" dirty="0" smtClean="0"/>
              <a:t>План </a:t>
            </a:r>
            <a:r>
              <a:rPr lang="ru-RU" altLang="ru-RU" sz="2400" b="1" dirty="0"/>
              <a:t>и способ выполнения исследования должны быть четко сформулированы   в   протоколе</a:t>
            </a:r>
          </a:p>
        </p:txBody>
      </p:sp>
      <p:pic>
        <p:nvPicPr>
          <p:cNvPr id="2970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35308" y="79374"/>
            <a:ext cx="2078098" cy="173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8537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p:cNvSpPr>
            <a:spLocks noGrp="1"/>
          </p:cNvSpPr>
          <p:nvPr>
            <p:ph type="title"/>
          </p:nvPr>
        </p:nvSpPr>
        <p:spPr>
          <a:xfrm>
            <a:off x="1186962" y="685800"/>
            <a:ext cx="9785838" cy="1485900"/>
          </a:xfrm>
        </p:spPr>
        <p:txBody>
          <a:bodyPr>
            <a:normAutofit/>
          </a:bodyPr>
          <a:lstStyle/>
          <a:p>
            <a:r>
              <a:rPr lang="ru-RU" altLang="ru-RU" sz="3600" b="1" dirty="0"/>
              <a:t>Конвенция о правах человека и биомедицине</a:t>
            </a:r>
            <a:endParaRPr lang="ru-RU" altLang="ru-RU" sz="3600" dirty="0"/>
          </a:p>
        </p:txBody>
      </p:sp>
      <p:sp>
        <p:nvSpPr>
          <p:cNvPr id="30723" name="Объект 2"/>
          <p:cNvSpPr>
            <a:spLocks noGrp="1"/>
          </p:cNvSpPr>
          <p:nvPr>
            <p:ph idx="1"/>
          </p:nvPr>
        </p:nvSpPr>
        <p:spPr>
          <a:xfrm>
            <a:off x="1847850" y="2349500"/>
            <a:ext cx="8351838" cy="3898900"/>
          </a:xfrm>
        </p:spPr>
        <p:txBody>
          <a:bodyPr/>
          <a:lstStyle/>
          <a:p>
            <a:r>
              <a:rPr lang="ru-RU" altLang="ru-RU" sz="2400" b="1"/>
              <a:t>Конвенция представляет собой единственный юридически обязывающий документ в сфере достижений медицины и биологии</a:t>
            </a:r>
          </a:p>
          <a:p>
            <a:r>
              <a:rPr lang="ru-RU" altLang="ru-RU" sz="2400" b="1"/>
              <a:t>Закрепила принципы Нюрнбергского кодекса и Хельсинкской декларации</a:t>
            </a:r>
          </a:p>
          <a:p>
            <a:r>
              <a:rPr lang="ru-RU" altLang="ru-RU" sz="2400" b="1"/>
              <a:t>Создание эмбрионов человека в исследовательских целях запрещается</a:t>
            </a:r>
          </a:p>
          <a:p>
            <a:endParaRPr lang="ru-RU" altLang="ru-RU" smtClean="0"/>
          </a:p>
        </p:txBody>
      </p:sp>
      <p:pic>
        <p:nvPicPr>
          <p:cNvPr id="30724"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74295" y="5151071"/>
            <a:ext cx="2917705" cy="170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645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2008189" y="452438"/>
            <a:ext cx="7056437" cy="673100"/>
          </a:xfrm>
        </p:spPr>
        <p:txBody>
          <a:bodyPr>
            <a:normAutofit/>
          </a:bodyPr>
          <a:lstStyle/>
          <a:p>
            <a:pPr eaLnBrk="1" hangingPunct="1"/>
            <a:r>
              <a:rPr lang="ru-RU" altLang="ru-RU" sz="3600" b="1" dirty="0"/>
              <a:t>Основные российские документы</a:t>
            </a:r>
          </a:p>
        </p:txBody>
      </p:sp>
      <p:sp>
        <p:nvSpPr>
          <p:cNvPr id="3" name="Объект 2"/>
          <p:cNvSpPr>
            <a:spLocks noGrp="1"/>
          </p:cNvSpPr>
          <p:nvPr>
            <p:ph idx="1"/>
          </p:nvPr>
        </p:nvSpPr>
        <p:spPr>
          <a:xfrm>
            <a:off x="1847851" y="1125539"/>
            <a:ext cx="8569325" cy="5399087"/>
          </a:xfrm>
        </p:spPr>
        <p:txBody>
          <a:bodyPr rtlCol="0">
            <a:normAutofit lnSpcReduction="10000"/>
          </a:bodyPr>
          <a:lstStyle/>
          <a:p>
            <a:pPr>
              <a:defRPr/>
            </a:pPr>
            <a:r>
              <a:rPr lang="ru-RU" b="1" dirty="0" smtClean="0"/>
              <a:t>Конституция РФ</a:t>
            </a:r>
          </a:p>
          <a:p>
            <a:pPr marL="0" indent="0">
              <a:buNone/>
              <a:defRPr/>
            </a:pPr>
            <a:r>
              <a:rPr lang="ru-RU" b="1" dirty="0" smtClean="0"/>
              <a:t>Статья  21: «Никто не должен подвергаться пыткам, насилию, другому жестокому или унижающему человеческое достоинство обращению или наказанию. Никто не может быть без добровольного согласия подвергнут медицинским, научным или иным опытам»</a:t>
            </a:r>
          </a:p>
          <a:p>
            <a:pPr>
              <a:defRPr/>
            </a:pPr>
            <a:r>
              <a:rPr lang="ru-RU" b="1" dirty="0" smtClean="0"/>
              <a:t>Федеральный закон от 21.11.2011 N 323-ФЗ "Об основах охраны здоровья граждан в Российской Федерации"</a:t>
            </a:r>
          </a:p>
          <a:p>
            <a:pPr marL="0" indent="0">
              <a:buNone/>
              <a:defRPr/>
            </a:pPr>
            <a:r>
              <a:rPr lang="ru-RU" b="1" dirty="0" smtClean="0"/>
              <a:t>Статья 36.1. Особенности медицинской помощи, оказываемой в рамках клинической апробации</a:t>
            </a:r>
          </a:p>
          <a:p>
            <a:pPr>
              <a:defRPr/>
            </a:pPr>
            <a:r>
              <a:rPr lang="ru-RU" b="1" dirty="0" smtClean="0"/>
              <a:t>ФЗ от 12.04.2010 N 61-ФЗ "Об обращении лекарственных средств».</a:t>
            </a:r>
          </a:p>
          <a:p>
            <a:pPr marL="0" indent="0">
              <a:buNone/>
            </a:pPr>
            <a:r>
              <a:rPr lang="ru-RU" b="1" dirty="0"/>
              <a:t>Глава 7. Клинические исследования лекарственных препаратов для медицинского применения, договор об их проведении, права пациентов, участвующих в этих исследованиях</a:t>
            </a:r>
          </a:p>
          <a:p>
            <a:pPr marL="0" indent="0">
              <a:buNone/>
              <a:defRPr/>
            </a:pPr>
            <a:r>
              <a:rPr lang="ru-RU" dirty="0" smtClean="0"/>
              <a:t/>
            </a:r>
            <a:br>
              <a:rPr lang="ru-RU" dirty="0" smtClean="0"/>
            </a:br>
            <a:r>
              <a:rPr lang="ru-RU" dirty="0" smtClean="0"/>
              <a:t/>
            </a:r>
            <a:br>
              <a:rPr lang="ru-RU" dirty="0" smtClean="0"/>
            </a:br>
            <a:endParaRPr lang="ru-RU" dirty="0" smtClean="0"/>
          </a:p>
          <a:p>
            <a:pPr>
              <a:defRPr/>
            </a:pPr>
            <a:endParaRPr lang="ru-RU" dirty="0"/>
          </a:p>
        </p:txBody>
      </p:sp>
      <p:pic>
        <p:nvPicPr>
          <p:cNvPr id="31748"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1336" y="4659923"/>
            <a:ext cx="3161371" cy="219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6700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1371600" y="228600"/>
            <a:ext cx="9601200" cy="1624014"/>
          </a:xfrm>
        </p:spPr>
        <p:txBody>
          <a:bodyPr>
            <a:noAutofit/>
          </a:bodyPr>
          <a:lstStyle/>
          <a:p>
            <a:pPr eaLnBrk="1" hangingPunct="1"/>
            <a:r>
              <a:rPr lang="ru-RU" altLang="ru-RU" sz="3600" b="1" dirty="0"/>
              <a:t>Статья 36.1. Особенности медицинской помощи, оказываемой в рамках клинической </a:t>
            </a:r>
            <a:r>
              <a:rPr lang="ru-RU" altLang="ru-RU" sz="3600" b="1" dirty="0" smtClean="0"/>
              <a:t>апробации  </a:t>
            </a:r>
            <a:r>
              <a:rPr lang="ru-RU" altLang="ru-RU" sz="3600" b="1" dirty="0"/>
              <a:t/>
            </a:r>
            <a:br>
              <a:rPr lang="ru-RU" altLang="ru-RU" sz="3600" b="1" dirty="0"/>
            </a:br>
            <a:endParaRPr lang="ru-RU" altLang="ru-RU" sz="3600" b="1" dirty="0"/>
          </a:p>
        </p:txBody>
      </p:sp>
      <p:sp>
        <p:nvSpPr>
          <p:cNvPr id="36867" name="Объект 2"/>
          <p:cNvSpPr>
            <a:spLocks noGrp="1"/>
          </p:cNvSpPr>
          <p:nvPr>
            <p:ph idx="1"/>
          </p:nvPr>
        </p:nvSpPr>
        <p:spPr>
          <a:xfrm>
            <a:off x="1774826" y="1852614"/>
            <a:ext cx="7345363" cy="4816475"/>
          </a:xfrm>
        </p:spPr>
        <p:txBody>
          <a:bodyPr rtlCol="0">
            <a:normAutofit fontScale="92500" lnSpcReduction="10000"/>
          </a:bodyPr>
          <a:lstStyle/>
          <a:p>
            <a:pPr>
              <a:defRPr/>
            </a:pPr>
            <a:r>
              <a:rPr lang="ru-RU" altLang="ru-RU" b="1" dirty="0" smtClean="0"/>
              <a:t>Клиническая апробация представляет собой практическое применение разработанных и ранее не применявшихся методов профилактики, диагностики, лечения и реабилитации при оказании медицинской помощи для подтверждения доказательств их эффективности.</a:t>
            </a:r>
          </a:p>
          <a:p>
            <a:pPr>
              <a:defRPr/>
            </a:pPr>
            <a:r>
              <a:rPr lang="ru-RU" altLang="ru-RU" b="1" dirty="0" smtClean="0"/>
              <a:t>Медицинская помощь в рамках клинической апробации оказывается при наличии заключений этического комитета и экспертного совета уполномоченного федерального органа исполнительной власти</a:t>
            </a:r>
          </a:p>
          <a:p>
            <a:pPr>
              <a:defRPr/>
            </a:pPr>
            <a:r>
              <a:rPr lang="ru-RU" altLang="ru-RU" b="1" dirty="0" smtClean="0"/>
              <a:t>Медицинская помощь в рамках клинической апробации оказывается при наличии информированного добровольного согласия совершеннолетнего дееспособного пациента </a:t>
            </a:r>
          </a:p>
          <a:p>
            <a:pPr>
              <a:defRPr/>
            </a:pPr>
            <a:r>
              <a:rPr lang="ru-RU" b="1" dirty="0"/>
              <a:t>В</a:t>
            </a:r>
            <a:r>
              <a:rPr lang="ru-RU" b="1" dirty="0" smtClean="0"/>
              <a:t> </a:t>
            </a:r>
            <a:r>
              <a:rPr lang="ru-RU" b="1" dirty="0"/>
              <a:t>отношении несовершеннолетнего </a:t>
            </a:r>
            <a:r>
              <a:rPr lang="ru-RU" b="1" dirty="0" smtClean="0"/>
              <a:t>или </a:t>
            </a:r>
            <a:r>
              <a:rPr lang="ru-RU" b="1" dirty="0" err="1" smtClean="0"/>
              <a:t>недеспособного</a:t>
            </a:r>
            <a:r>
              <a:rPr lang="ru-RU" b="1" dirty="0" smtClean="0"/>
              <a:t> пациента </a:t>
            </a:r>
            <a:r>
              <a:rPr lang="ru-RU" altLang="ru-RU" b="1" dirty="0" smtClean="0"/>
              <a:t>при наличии информированного добровольного согласия одного из родителей или иного законного представителя</a:t>
            </a:r>
            <a:br>
              <a:rPr lang="ru-RU" altLang="ru-RU" b="1" dirty="0" smtClean="0"/>
            </a:br>
            <a:endParaRPr lang="ru-RU" altLang="ru-RU" b="1" dirty="0" smtClean="0"/>
          </a:p>
          <a:p>
            <a:pPr>
              <a:defRPr/>
            </a:pPr>
            <a:endParaRPr lang="ru-RU" altLang="ru-RU" dirty="0" smtClean="0"/>
          </a:p>
        </p:txBody>
      </p:sp>
      <p:pic>
        <p:nvPicPr>
          <p:cNvPr id="32772"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18071" y="3512894"/>
            <a:ext cx="1909457" cy="282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83223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a:xfrm>
            <a:off x="1538655" y="260351"/>
            <a:ext cx="7525972" cy="936625"/>
          </a:xfrm>
        </p:spPr>
        <p:txBody>
          <a:bodyPr>
            <a:normAutofit fontScale="90000"/>
          </a:bodyPr>
          <a:lstStyle/>
          <a:p>
            <a:pPr eaLnBrk="1" hangingPunct="1"/>
            <a:r>
              <a:rPr lang="ru-RU" altLang="ru-RU" sz="4000" b="1" dirty="0"/>
              <a:t>Статья 36.1. Особенности медицинской помощи, оказываемой в рамках клинической апробации:  </a:t>
            </a:r>
            <a:r>
              <a:rPr lang="ru-RU" altLang="ru-RU" sz="3200" b="1" dirty="0"/>
              <a:t/>
            </a:r>
            <a:br>
              <a:rPr lang="ru-RU" altLang="ru-RU" sz="3200" b="1" dirty="0"/>
            </a:br>
            <a:endParaRPr lang="ru-RU" altLang="ru-RU" sz="2800" b="1" dirty="0"/>
          </a:p>
        </p:txBody>
      </p:sp>
      <p:sp>
        <p:nvSpPr>
          <p:cNvPr id="37891" name="Объект 2"/>
          <p:cNvSpPr>
            <a:spLocks noGrp="1"/>
          </p:cNvSpPr>
          <p:nvPr>
            <p:ph idx="1"/>
          </p:nvPr>
        </p:nvSpPr>
        <p:spPr>
          <a:xfrm>
            <a:off x="993531" y="1705708"/>
            <a:ext cx="10682653" cy="4963381"/>
          </a:xfrm>
        </p:spPr>
        <p:txBody>
          <a:bodyPr rtlCol="0">
            <a:normAutofit/>
          </a:bodyPr>
          <a:lstStyle/>
          <a:p>
            <a:pPr>
              <a:defRPr/>
            </a:pPr>
            <a:r>
              <a:rPr lang="ru-RU" altLang="ru-RU" b="1" dirty="0"/>
              <a:t>Оказание медицинской помощи в рамках клинической апробации запрещается с участием в качестве пациентов:</a:t>
            </a:r>
          </a:p>
          <a:p>
            <a:pPr marL="0" indent="0">
              <a:buNone/>
              <a:defRPr/>
            </a:pPr>
            <a:r>
              <a:rPr lang="ru-RU" altLang="ru-RU" b="1" dirty="0"/>
              <a:t>1) детей, женщин в период беременности, родов, женщин в период грудного вскармливания, за исключением случаев, если соответствующие методы предназначены для этих пациентов, при условии принятия всех необходимых мер по исключению риска причинения вреда женщине в период беременности, родов, женщине в период грудного вскармливания, плоду или ребенку;</a:t>
            </a:r>
          </a:p>
          <a:p>
            <a:pPr marL="0" indent="0">
              <a:buNone/>
              <a:defRPr/>
            </a:pPr>
            <a:r>
              <a:rPr lang="ru-RU" altLang="ru-RU" b="1" dirty="0"/>
              <a:t>2) военнослужащих, за исключением военнослужащих, проходящих военную службу по контракту, в случае, если соответствующие методы специально разработаны для применения в условиях военных действий, чрезвычайных ситуаций, профилактики и лечения заболеваний и поражений, полученных в результате воздействия неблагоприятных химических, биологических, радиационных факторов;</a:t>
            </a:r>
          </a:p>
          <a:p>
            <a:pPr marL="0" indent="0">
              <a:buNone/>
              <a:defRPr/>
            </a:pPr>
            <a:r>
              <a:rPr lang="ru-RU" altLang="ru-RU" b="1" dirty="0"/>
              <a:t>3) лиц, страдающих психическими расстройствами, за исключением случаев, если соответствующие методы предназначены для лечения психических заболеваний</a:t>
            </a:r>
            <a:r>
              <a:rPr lang="ru-RU" altLang="ru-RU" b="1" dirty="0" smtClean="0"/>
              <a:t>.</a:t>
            </a:r>
            <a:endParaRPr lang="ru-RU" altLang="ru-RU" b="1" dirty="0"/>
          </a:p>
        </p:txBody>
      </p:sp>
      <p:pic>
        <p:nvPicPr>
          <p:cNvPr id="33796"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10534" y="0"/>
            <a:ext cx="2381466" cy="134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75048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1"/>
          <p:cNvSpPr>
            <a:spLocks noGrp="1"/>
          </p:cNvSpPr>
          <p:nvPr>
            <p:ph type="title"/>
          </p:nvPr>
        </p:nvSpPr>
        <p:spPr/>
        <p:txBody>
          <a:bodyPr>
            <a:noAutofit/>
          </a:bodyPr>
          <a:lstStyle/>
          <a:p>
            <a:pPr eaLnBrk="1" hangingPunct="1"/>
            <a:r>
              <a:rPr lang="ru-RU" altLang="ru-RU" sz="2800" b="1" dirty="0"/>
              <a:t>Статья 26. Права лиц, задержанных, заключенных под стражу, отбывающих наказание в виде ограничения свободы, ареста, лишения свободы либо административного ареста, на получение медицинской помощи</a:t>
            </a:r>
            <a:endParaRPr lang="ru-RU" altLang="ru-RU" sz="2800" dirty="0"/>
          </a:p>
        </p:txBody>
      </p:sp>
      <p:sp>
        <p:nvSpPr>
          <p:cNvPr id="34819" name="Объект 2"/>
          <p:cNvSpPr>
            <a:spLocks noGrp="1"/>
          </p:cNvSpPr>
          <p:nvPr>
            <p:ph idx="1"/>
          </p:nvPr>
        </p:nvSpPr>
        <p:spPr>
          <a:xfrm>
            <a:off x="1371600" y="3147646"/>
            <a:ext cx="9601200" cy="2719754"/>
          </a:xfrm>
        </p:spPr>
        <p:txBody>
          <a:bodyPr/>
          <a:lstStyle/>
          <a:p>
            <a:pPr eaLnBrk="1" hangingPunct="1"/>
            <a:r>
              <a:rPr lang="ru-RU" altLang="ru-RU" b="1" dirty="0" smtClean="0"/>
              <a:t>Клиническая апробация, испытание лекарственных препаратов, специализированных продуктов лечебного питания, медицинских изделий и дезинфекционных средств с привлечением в качестве объекта для этих целей лиц, задержанных, заключенных под стражу, отбывающих наказание в виде ограничения свободы, ареста, лишения свободы либо административного ареста, не допускаются</a:t>
            </a:r>
          </a:p>
        </p:txBody>
      </p:sp>
      <p:pic>
        <p:nvPicPr>
          <p:cNvPr id="34820" name="Рисунок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4049" y="4732461"/>
            <a:ext cx="3564173" cy="201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68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799"/>
            <a:ext cx="9601200" cy="2083777"/>
          </a:xfrm>
        </p:spPr>
        <p:txBody>
          <a:bodyPr>
            <a:normAutofit/>
          </a:bodyPr>
          <a:lstStyle/>
          <a:p>
            <a:r>
              <a:rPr lang="ru-RU" altLang="ru-RU" b="1" dirty="0"/>
              <a:t>Вопрос 1.</a:t>
            </a:r>
            <a:br>
              <a:rPr lang="ru-RU" altLang="ru-RU" b="1" dirty="0"/>
            </a:br>
            <a:r>
              <a:rPr lang="ru-RU" altLang="ru-RU" b="1" dirty="0"/>
              <a:t>Моральные проблемы экспериментальной медицины</a:t>
            </a:r>
            <a:endParaRPr lang="ru-RU" dirty="0"/>
          </a:p>
        </p:txBody>
      </p:sp>
      <p:pic>
        <p:nvPicPr>
          <p:cNvPr id="3" name="Рисунок 2"/>
          <p:cNvPicPr>
            <a:picLocks noChangeAspect="1"/>
          </p:cNvPicPr>
          <p:nvPr/>
        </p:nvPicPr>
        <p:blipFill>
          <a:blip r:embed="rId2"/>
          <a:stretch>
            <a:fillRect/>
          </a:stretch>
        </p:blipFill>
        <p:spPr>
          <a:xfrm>
            <a:off x="1469370" y="2769576"/>
            <a:ext cx="5419814" cy="4066384"/>
          </a:xfrm>
          <a:prstGeom prst="rect">
            <a:avLst/>
          </a:prstGeom>
        </p:spPr>
      </p:pic>
    </p:spTree>
    <p:extLst>
      <p:ext uri="{BB962C8B-B14F-4D97-AF65-F5344CB8AC3E}">
        <p14:creationId xmlns:p14="http://schemas.microsoft.com/office/powerpoint/2010/main" val="1661903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008189" y="452440"/>
            <a:ext cx="7056437" cy="889000"/>
          </a:xfrm>
        </p:spPr>
        <p:txBody>
          <a:bodyPr>
            <a:normAutofit/>
          </a:bodyPr>
          <a:lstStyle/>
          <a:p>
            <a:pPr eaLnBrk="1" hangingPunct="1"/>
            <a:r>
              <a:rPr lang="ru-RU" altLang="ru-RU" sz="3600" b="1" dirty="0"/>
              <a:t>Этические комитеты</a:t>
            </a:r>
          </a:p>
        </p:txBody>
      </p:sp>
      <p:sp>
        <p:nvSpPr>
          <p:cNvPr id="10243" name="Rectangle 3"/>
          <p:cNvSpPr>
            <a:spLocks noGrp="1" noChangeArrowheads="1"/>
          </p:cNvSpPr>
          <p:nvPr>
            <p:ph idx="1"/>
          </p:nvPr>
        </p:nvSpPr>
        <p:spPr>
          <a:xfrm>
            <a:off x="1631950" y="1341439"/>
            <a:ext cx="9036050" cy="4789487"/>
          </a:xfrm>
        </p:spPr>
        <p:txBody>
          <a:bodyPr rtlCol="0">
            <a:noAutofit/>
          </a:bodyPr>
          <a:lstStyle/>
          <a:p>
            <a:pPr>
              <a:lnSpc>
                <a:spcPct val="90000"/>
              </a:lnSpc>
              <a:buClr>
                <a:schemeClr val="accent1">
                  <a:lumMod val="60000"/>
                  <a:lumOff val="40000"/>
                </a:schemeClr>
              </a:buClr>
              <a:defRPr/>
            </a:pPr>
            <a:r>
              <a:rPr lang="ru-RU" altLang="ru-RU" b="1" dirty="0" smtClean="0"/>
              <a:t>В Хельсинской декларации </a:t>
            </a:r>
            <a:r>
              <a:rPr lang="ru-RU" altLang="ru-RU" b="1" dirty="0"/>
              <a:t>впервые в международной практике </a:t>
            </a:r>
            <a:r>
              <a:rPr lang="ru-RU" altLang="ru-RU" b="1" dirty="0" smtClean="0"/>
              <a:t>было зафиксировано </a:t>
            </a:r>
            <a:r>
              <a:rPr lang="ru-RU" altLang="ru-RU" b="1" dirty="0"/>
              <a:t>понятие </a:t>
            </a:r>
            <a:r>
              <a:rPr lang="ru-RU" altLang="ru-RU" b="1" dirty="0" smtClean="0"/>
              <a:t>«комитет по этике» </a:t>
            </a:r>
            <a:endParaRPr lang="ru-RU" altLang="ru-RU" b="1" dirty="0"/>
          </a:p>
          <a:p>
            <a:pPr>
              <a:lnSpc>
                <a:spcPct val="90000"/>
              </a:lnSpc>
              <a:buClr>
                <a:schemeClr val="accent1">
                  <a:lumMod val="60000"/>
                  <a:lumOff val="40000"/>
                </a:schemeClr>
              </a:buClr>
              <a:defRPr/>
            </a:pPr>
            <a:r>
              <a:rPr lang="ru-RU" b="1" dirty="0" smtClean="0"/>
              <a:t>Перед </a:t>
            </a:r>
            <a:r>
              <a:rPr lang="ru-RU" b="1" dirty="0"/>
              <a:t>началом исследования протокол должен быть направлен для рассмотрения, комментирования, выработки рекомендаций и одобрения в соответствующий комитет по </a:t>
            </a:r>
            <a:r>
              <a:rPr lang="ru-RU" b="1" dirty="0" smtClean="0"/>
              <a:t>этике</a:t>
            </a:r>
          </a:p>
          <a:p>
            <a:pPr>
              <a:lnSpc>
                <a:spcPct val="90000"/>
              </a:lnSpc>
              <a:buClr>
                <a:schemeClr val="accent1">
                  <a:lumMod val="60000"/>
                  <a:lumOff val="40000"/>
                </a:schemeClr>
              </a:buClr>
              <a:defRPr/>
            </a:pPr>
            <a:r>
              <a:rPr lang="ru-RU" b="1" dirty="0" smtClean="0"/>
              <a:t>Комитет </a:t>
            </a:r>
            <a:r>
              <a:rPr lang="ru-RU" b="1" dirty="0"/>
              <a:t>должен быть прозрачен в своей деятельности, независим от исследователя, спонсора и любого иного неуместного </a:t>
            </a:r>
            <a:r>
              <a:rPr lang="ru-RU" b="1" dirty="0" smtClean="0"/>
              <a:t>влияния</a:t>
            </a:r>
          </a:p>
          <a:p>
            <a:pPr>
              <a:lnSpc>
                <a:spcPct val="90000"/>
              </a:lnSpc>
              <a:buClr>
                <a:schemeClr val="accent1">
                  <a:lumMod val="60000"/>
                  <a:lumOff val="40000"/>
                </a:schemeClr>
              </a:buClr>
              <a:defRPr/>
            </a:pPr>
            <a:r>
              <a:rPr lang="ru-RU" b="1" dirty="0" smtClean="0"/>
              <a:t>У </a:t>
            </a:r>
            <a:r>
              <a:rPr lang="ru-RU" b="1" dirty="0"/>
              <a:t>комитета должно быть право осуществлять мониторинг текущих </a:t>
            </a:r>
            <a:r>
              <a:rPr lang="ru-RU" b="1" dirty="0" smtClean="0"/>
              <a:t>исследований</a:t>
            </a:r>
          </a:p>
          <a:p>
            <a:pPr>
              <a:lnSpc>
                <a:spcPct val="90000"/>
              </a:lnSpc>
              <a:buClr>
                <a:schemeClr val="accent1">
                  <a:lumMod val="60000"/>
                  <a:lumOff val="40000"/>
                </a:schemeClr>
              </a:buClr>
              <a:defRPr/>
            </a:pPr>
            <a:r>
              <a:rPr lang="ru-RU" b="1" dirty="0" smtClean="0"/>
              <a:t>Никакие </a:t>
            </a:r>
            <a:r>
              <a:rPr lang="ru-RU" b="1" dirty="0"/>
              <a:t>поправки к протоколу не могут быть внедрены без рассмотрения и одобрения </a:t>
            </a:r>
            <a:r>
              <a:rPr lang="ru-RU" b="1" dirty="0" smtClean="0"/>
              <a:t>комитета</a:t>
            </a:r>
          </a:p>
          <a:p>
            <a:pPr>
              <a:lnSpc>
                <a:spcPct val="90000"/>
              </a:lnSpc>
              <a:buClr>
                <a:schemeClr val="accent1">
                  <a:lumMod val="60000"/>
                  <a:lumOff val="40000"/>
                </a:schemeClr>
              </a:buClr>
              <a:defRPr/>
            </a:pPr>
            <a:r>
              <a:rPr lang="ru-RU" b="1" dirty="0" smtClean="0"/>
              <a:t>После </a:t>
            </a:r>
            <a:r>
              <a:rPr lang="ru-RU" b="1" dirty="0"/>
              <a:t>окончания исследования исследователи должны представить в комитет финальный отчет, содержащий резюме результатов и выводов исследования</a:t>
            </a:r>
            <a:endParaRPr lang="ru-RU" altLang="ru-RU" b="1" dirty="0"/>
          </a:p>
        </p:txBody>
      </p:sp>
      <p:pic>
        <p:nvPicPr>
          <p:cNvPr id="35844"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56177" y="0"/>
            <a:ext cx="2335823" cy="170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9348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ru-RU" altLang="ru-RU" b="1" dirty="0" smtClean="0"/>
              <a:t>Цель и функции </a:t>
            </a:r>
            <a:r>
              <a:rPr lang="ru-RU" altLang="ru-RU" b="1" dirty="0"/>
              <a:t>этических комитетов</a:t>
            </a:r>
          </a:p>
        </p:txBody>
      </p:sp>
      <p:sp>
        <p:nvSpPr>
          <p:cNvPr id="16387" name="Rectangle 3"/>
          <p:cNvSpPr>
            <a:spLocks noGrp="1" noChangeArrowheads="1"/>
          </p:cNvSpPr>
          <p:nvPr>
            <p:ph idx="1"/>
          </p:nvPr>
        </p:nvSpPr>
        <p:spPr>
          <a:xfrm>
            <a:off x="2008188" y="2052638"/>
            <a:ext cx="7054850" cy="4195762"/>
          </a:xfrm>
        </p:spPr>
        <p:txBody>
          <a:bodyPr rtlCol="0">
            <a:normAutofit fontScale="92500" lnSpcReduction="10000"/>
          </a:bodyPr>
          <a:lstStyle/>
          <a:p>
            <a:pPr>
              <a:lnSpc>
                <a:spcPct val="90000"/>
              </a:lnSpc>
              <a:buClr>
                <a:schemeClr val="accent1">
                  <a:lumMod val="60000"/>
                  <a:lumOff val="40000"/>
                </a:schemeClr>
              </a:buClr>
              <a:defRPr/>
            </a:pPr>
            <a:r>
              <a:rPr lang="ru-RU" altLang="ru-RU" sz="2400" b="1" dirty="0"/>
              <a:t>Этические комитеты являются механизмом этического контроля за проведением медико-биологических исследований на людях</a:t>
            </a:r>
            <a:endParaRPr lang="ru-RU" sz="2400" b="1" dirty="0"/>
          </a:p>
          <a:p>
            <a:pPr>
              <a:lnSpc>
                <a:spcPct val="90000"/>
              </a:lnSpc>
              <a:buClr>
                <a:schemeClr val="accent1">
                  <a:lumMod val="60000"/>
                  <a:lumOff val="40000"/>
                </a:schemeClr>
              </a:buClr>
              <a:defRPr/>
            </a:pPr>
            <a:r>
              <a:rPr lang="ru-RU" altLang="ru-RU" sz="2400" b="1" dirty="0" smtClean="0"/>
              <a:t>Цель - защита </a:t>
            </a:r>
            <a:r>
              <a:rPr lang="ru-RU" altLang="ru-RU" sz="2400" b="1" dirty="0"/>
              <a:t>прав и интересов участников </a:t>
            </a:r>
            <a:r>
              <a:rPr lang="ru-RU" sz="2400" b="1" dirty="0"/>
              <a:t>клинических </a:t>
            </a:r>
            <a:r>
              <a:rPr lang="ru-RU" sz="2400" b="1" dirty="0" smtClean="0"/>
              <a:t>исследований</a:t>
            </a:r>
          </a:p>
          <a:p>
            <a:pPr>
              <a:lnSpc>
                <a:spcPct val="90000"/>
              </a:lnSpc>
              <a:buClr>
                <a:schemeClr val="accent1">
                  <a:lumMod val="60000"/>
                  <a:lumOff val="40000"/>
                </a:schemeClr>
              </a:buClr>
              <a:defRPr/>
            </a:pPr>
            <a:r>
              <a:rPr lang="ru-RU" sz="2400" b="1" dirty="0" smtClean="0"/>
              <a:t>Функции:</a:t>
            </a:r>
          </a:p>
          <a:p>
            <a:pPr marL="0" indent="0">
              <a:lnSpc>
                <a:spcPct val="90000"/>
              </a:lnSpc>
              <a:buClr>
                <a:schemeClr val="accent1">
                  <a:lumMod val="60000"/>
                  <a:lumOff val="40000"/>
                </a:schemeClr>
              </a:buClr>
              <a:buNone/>
              <a:defRPr/>
            </a:pPr>
            <a:r>
              <a:rPr lang="ru-RU" sz="2400" b="1" dirty="0" smtClean="0"/>
              <a:t>1</a:t>
            </a:r>
            <a:r>
              <a:rPr lang="ru-RU" sz="2400" b="1" dirty="0"/>
              <a:t>) рассмотрение </a:t>
            </a:r>
            <a:r>
              <a:rPr lang="ru-RU" sz="2400" b="1" dirty="0" smtClean="0"/>
              <a:t>и согласование протоколов клинических исследований</a:t>
            </a:r>
          </a:p>
          <a:p>
            <a:pPr marL="0" indent="0">
              <a:lnSpc>
                <a:spcPct val="90000"/>
              </a:lnSpc>
              <a:buClr>
                <a:schemeClr val="accent1">
                  <a:lumMod val="60000"/>
                  <a:lumOff val="40000"/>
                </a:schemeClr>
              </a:buClr>
              <a:buNone/>
              <a:defRPr/>
            </a:pPr>
            <a:r>
              <a:rPr lang="ru-RU" sz="2400" b="1" dirty="0" smtClean="0"/>
              <a:t>2</a:t>
            </a:r>
            <a:r>
              <a:rPr lang="ru-RU" sz="2400" b="1" dirty="0"/>
              <a:t>) вынесение заключения об этической обоснованности либо об этической необоснованности возможности применения соответствующих методов профилактики, диагностики, лечения и </a:t>
            </a:r>
            <a:r>
              <a:rPr lang="ru-RU" sz="2400" b="1" dirty="0" smtClean="0"/>
              <a:t>реабилитации</a:t>
            </a:r>
            <a:endParaRPr lang="ru-RU" sz="2400" b="1" dirty="0"/>
          </a:p>
        </p:txBody>
      </p:sp>
      <p:pic>
        <p:nvPicPr>
          <p:cNvPr id="38916"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3038" y="1428750"/>
            <a:ext cx="2924175"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4506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371600" y="685800"/>
            <a:ext cx="9601200" cy="923192"/>
          </a:xfrm>
        </p:spPr>
        <p:txBody>
          <a:bodyPr>
            <a:normAutofit/>
          </a:bodyPr>
          <a:lstStyle/>
          <a:p>
            <a:r>
              <a:rPr lang="ru-RU" altLang="ru-RU" sz="3600" b="1" dirty="0"/>
              <a:t>Этические комитеты</a:t>
            </a:r>
          </a:p>
        </p:txBody>
      </p:sp>
      <p:sp>
        <p:nvSpPr>
          <p:cNvPr id="37891" name="Rectangle 3"/>
          <p:cNvSpPr>
            <a:spLocks noGrp="1" noChangeArrowheads="1"/>
          </p:cNvSpPr>
          <p:nvPr>
            <p:ph idx="1"/>
          </p:nvPr>
        </p:nvSpPr>
        <p:spPr>
          <a:xfrm>
            <a:off x="1371600" y="1503485"/>
            <a:ext cx="9601200" cy="4363915"/>
          </a:xfrm>
        </p:spPr>
        <p:txBody>
          <a:bodyPr>
            <a:normAutofit fontScale="77500" lnSpcReduction="20000"/>
          </a:bodyPr>
          <a:lstStyle/>
          <a:p>
            <a:pPr eaLnBrk="1" hangingPunct="1"/>
            <a:endParaRPr lang="ru-RU" altLang="ru-RU" dirty="0" smtClean="0"/>
          </a:p>
          <a:p>
            <a:pPr marL="0" indent="0">
              <a:buNone/>
            </a:pPr>
            <a:r>
              <a:rPr lang="ru-RU" altLang="ru-RU" b="1" dirty="0"/>
              <a:t>Принципы </a:t>
            </a:r>
            <a:r>
              <a:rPr lang="ru-RU" altLang="ru-RU" b="1" dirty="0" smtClean="0"/>
              <a:t>деятельности:</a:t>
            </a:r>
          </a:p>
          <a:p>
            <a:r>
              <a:rPr lang="ru-RU" altLang="ru-RU" b="1" dirty="0" smtClean="0"/>
              <a:t>Независимость</a:t>
            </a:r>
          </a:p>
          <a:p>
            <a:r>
              <a:rPr lang="ru-RU" altLang="ru-RU" b="1" dirty="0" err="1" smtClean="0"/>
              <a:t>Междисциплинарность</a:t>
            </a:r>
            <a:r>
              <a:rPr lang="ru-RU" altLang="ru-RU" b="1" dirty="0" smtClean="0"/>
              <a:t> </a:t>
            </a:r>
          </a:p>
          <a:p>
            <a:r>
              <a:rPr lang="ru-RU" altLang="ru-RU" b="1" dirty="0" smtClean="0"/>
              <a:t>Компетентность</a:t>
            </a:r>
          </a:p>
          <a:p>
            <a:r>
              <a:rPr lang="ru-RU" altLang="ru-RU" b="1" dirty="0" smtClean="0"/>
              <a:t>Открытость</a:t>
            </a:r>
          </a:p>
          <a:p>
            <a:r>
              <a:rPr lang="ru-RU" altLang="ru-RU" b="1" dirty="0" smtClean="0"/>
              <a:t>Плюрализм </a:t>
            </a:r>
          </a:p>
          <a:p>
            <a:r>
              <a:rPr lang="ru-RU" altLang="ru-RU" b="1" dirty="0" smtClean="0"/>
              <a:t>Объективность</a:t>
            </a:r>
          </a:p>
          <a:p>
            <a:r>
              <a:rPr lang="ru-RU" altLang="ru-RU" b="1" dirty="0" smtClean="0"/>
              <a:t>Конфиденциальность</a:t>
            </a:r>
          </a:p>
          <a:p>
            <a:pPr marL="0" indent="0">
              <a:buClr>
                <a:schemeClr val="accent1">
                  <a:lumMod val="60000"/>
                  <a:lumOff val="40000"/>
                </a:schemeClr>
              </a:buClr>
              <a:buNone/>
              <a:defRPr/>
            </a:pPr>
            <a:r>
              <a:rPr lang="ru-RU" b="1" dirty="0" smtClean="0"/>
              <a:t>Уровни действия:</a:t>
            </a:r>
            <a:endParaRPr lang="ru-RU" b="1" dirty="0"/>
          </a:p>
          <a:p>
            <a:pPr>
              <a:buClr>
                <a:schemeClr val="accent1">
                  <a:lumMod val="60000"/>
                  <a:lumOff val="40000"/>
                </a:schemeClr>
              </a:buClr>
              <a:defRPr/>
            </a:pPr>
            <a:r>
              <a:rPr lang="ru-RU" b="1" dirty="0"/>
              <a:t>Национальный</a:t>
            </a:r>
          </a:p>
          <a:p>
            <a:pPr>
              <a:buClr>
                <a:schemeClr val="accent1">
                  <a:lumMod val="60000"/>
                  <a:lumOff val="40000"/>
                </a:schemeClr>
              </a:buClr>
              <a:defRPr/>
            </a:pPr>
            <a:r>
              <a:rPr lang="ru-RU" b="1" dirty="0"/>
              <a:t>Региональный</a:t>
            </a:r>
          </a:p>
          <a:p>
            <a:pPr>
              <a:buClr>
                <a:schemeClr val="accent1">
                  <a:lumMod val="60000"/>
                  <a:lumOff val="40000"/>
                </a:schemeClr>
              </a:buClr>
              <a:defRPr/>
            </a:pPr>
            <a:r>
              <a:rPr lang="ru-RU" b="1" dirty="0"/>
              <a:t>Локальный </a:t>
            </a:r>
          </a:p>
          <a:p>
            <a:pPr eaLnBrk="1" hangingPunct="1"/>
            <a:endParaRPr lang="ru-RU" altLang="ru-RU" b="1" dirty="0" smtClean="0"/>
          </a:p>
          <a:p>
            <a:pPr eaLnBrk="1" hangingPunct="1"/>
            <a:endParaRPr lang="ru-RU" altLang="ru-RU" b="1" dirty="0" smtClean="0"/>
          </a:p>
        </p:txBody>
      </p:sp>
      <p:pic>
        <p:nvPicPr>
          <p:cNvPr id="37892"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6100" y="2140804"/>
            <a:ext cx="4321175"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8070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981200" y="277813"/>
            <a:ext cx="6995746" cy="990600"/>
          </a:xfrm>
        </p:spPr>
        <p:txBody>
          <a:bodyPr/>
          <a:lstStyle/>
          <a:p>
            <a:pPr eaLnBrk="1" hangingPunct="1"/>
            <a:r>
              <a:rPr lang="ru-RU" altLang="ru-RU" b="1" dirty="0"/>
              <a:t>Состав </a:t>
            </a:r>
            <a:r>
              <a:rPr lang="ru-RU" altLang="ru-RU" b="1" dirty="0" smtClean="0"/>
              <a:t>этического </a:t>
            </a:r>
            <a:r>
              <a:rPr lang="ru-RU" altLang="ru-RU" b="1" dirty="0"/>
              <a:t>комитета</a:t>
            </a:r>
          </a:p>
        </p:txBody>
      </p:sp>
      <p:sp>
        <p:nvSpPr>
          <p:cNvPr id="37891" name="Rectangle 3"/>
          <p:cNvSpPr>
            <a:spLocks noGrp="1" noChangeArrowheads="1"/>
          </p:cNvSpPr>
          <p:nvPr>
            <p:ph idx="1"/>
          </p:nvPr>
        </p:nvSpPr>
        <p:spPr>
          <a:xfrm>
            <a:off x="1981200" y="1412876"/>
            <a:ext cx="8229600" cy="5040313"/>
          </a:xfrm>
        </p:spPr>
        <p:txBody>
          <a:bodyPr rtlCol="0">
            <a:normAutofit/>
          </a:bodyPr>
          <a:lstStyle/>
          <a:p>
            <a:pPr>
              <a:lnSpc>
                <a:spcPct val="80000"/>
              </a:lnSpc>
              <a:buClr>
                <a:schemeClr val="accent1">
                  <a:lumMod val="60000"/>
                  <a:lumOff val="40000"/>
                </a:schemeClr>
              </a:buClr>
              <a:defRPr/>
            </a:pPr>
            <a:r>
              <a:rPr lang="ru-RU" altLang="ru-RU" sz="2400" b="1" dirty="0">
                <a:latin typeface="+mj-lt"/>
              </a:rPr>
              <a:t>Должен состоять из лиц, имеющих медицинское </a:t>
            </a:r>
            <a:br>
              <a:rPr lang="ru-RU" altLang="ru-RU" sz="2400" b="1" dirty="0">
                <a:latin typeface="+mj-lt"/>
              </a:rPr>
            </a:br>
            <a:r>
              <a:rPr lang="ru-RU" altLang="ru-RU" sz="2400" b="1" dirty="0">
                <a:latin typeface="+mj-lt"/>
              </a:rPr>
              <a:t>образование и не имеющих </a:t>
            </a:r>
            <a:r>
              <a:rPr lang="ru-RU" altLang="ru-RU" sz="2400" b="1" dirty="0" smtClean="0">
                <a:latin typeface="+mj-lt"/>
              </a:rPr>
              <a:t>его, обладающих </a:t>
            </a:r>
            <a:r>
              <a:rPr lang="ru-RU" altLang="ru-RU" sz="2400" b="1" dirty="0">
                <a:latin typeface="+mj-lt"/>
              </a:rPr>
              <a:t>квалификацией и опытом, достаточными для того, чтобы правильно оценить научную и этическую стороны предполагаемого исследования </a:t>
            </a:r>
          </a:p>
          <a:p>
            <a:pPr marL="0" indent="0">
              <a:lnSpc>
                <a:spcPct val="80000"/>
              </a:lnSpc>
              <a:buClr>
                <a:schemeClr val="accent1">
                  <a:lumMod val="60000"/>
                  <a:lumOff val="40000"/>
                </a:schemeClr>
              </a:buClr>
              <a:buNone/>
              <a:defRPr/>
            </a:pPr>
            <a:r>
              <a:rPr lang="ru-RU" altLang="ru-RU" sz="2400" b="1" dirty="0">
                <a:latin typeface="+mj-lt"/>
              </a:rPr>
              <a:t>Рекомендации по составу ЭК:</a:t>
            </a:r>
          </a:p>
          <a:p>
            <a:pPr>
              <a:lnSpc>
                <a:spcPct val="80000"/>
              </a:lnSpc>
              <a:buClr>
                <a:schemeClr val="accent1">
                  <a:lumMod val="60000"/>
                  <a:lumOff val="40000"/>
                </a:schemeClr>
              </a:buClr>
              <a:defRPr/>
            </a:pPr>
            <a:r>
              <a:rPr lang="ru-RU" altLang="ru-RU" sz="2400" b="1" dirty="0">
                <a:latin typeface="+mj-lt"/>
              </a:rPr>
              <a:t>ЭК должен состоять по крайней мере из пяти членов</a:t>
            </a:r>
          </a:p>
          <a:p>
            <a:pPr>
              <a:lnSpc>
                <a:spcPct val="80000"/>
              </a:lnSpc>
              <a:buClr>
                <a:schemeClr val="accent1">
                  <a:lumMod val="60000"/>
                  <a:lumOff val="40000"/>
                </a:schemeClr>
              </a:buClr>
              <a:defRPr/>
            </a:pPr>
            <a:r>
              <a:rPr lang="ru-RU" altLang="ru-RU" sz="2400" b="1" dirty="0">
                <a:latin typeface="+mj-lt"/>
              </a:rPr>
              <a:t>Один член ЭК по роду своей деятельности не должен иметь отношения к научной сфере</a:t>
            </a:r>
          </a:p>
          <a:p>
            <a:pPr>
              <a:lnSpc>
                <a:spcPct val="80000"/>
              </a:lnSpc>
              <a:buClr>
                <a:schemeClr val="accent1">
                  <a:lumMod val="60000"/>
                  <a:lumOff val="40000"/>
                </a:schemeClr>
              </a:buClr>
              <a:defRPr/>
            </a:pPr>
            <a:r>
              <a:rPr lang="ru-RU" altLang="ru-RU" sz="2400" b="1" dirty="0">
                <a:latin typeface="+mj-lt"/>
              </a:rPr>
              <a:t>Все члены ЭК должны быть независимы от исследователя и спонсора</a:t>
            </a:r>
          </a:p>
          <a:p>
            <a:pPr>
              <a:lnSpc>
                <a:spcPct val="80000"/>
              </a:lnSpc>
              <a:buClr>
                <a:schemeClr val="accent1">
                  <a:lumMod val="60000"/>
                  <a:lumOff val="40000"/>
                </a:schemeClr>
              </a:buClr>
              <a:defRPr/>
            </a:pPr>
            <a:r>
              <a:rPr lang="ru-RU" altLang="ru-RU" sz="2400" b="1" dirty="0">
                <a:latin typeface="+mj-lt"/>
              </a:rPr>
              <a:t>По крайней мере один член ЭК должен быть независим от исследовательского </a:t>
            </a:r>
            <a:r>
              <a:rPr lang="ru-RU" altLang="ru-RU" sz="2400" b="1" dirty="0" smtClean="0">
                <a:latin typeface="+mj-lt"/>
              </a:rPr>
              <a:t>центра</a:t>
            </a:r>
            <a:endParaRPr lang="ru-RU" altLang="ru-RU" sz="2400" b="1" dirty="0">
              <a:latin typeface="+mj-lt"/>
            </a:endParaRPr>
          </a:p>
        </p:txBody>
      </p:sp>
      <p:pic>
        <p:nvPicPr>
          <p:cNvPr id="2" name="Рисунок 1"/>
          <p:cNvPicPr>
            <a:picLocks noChangeAspect="1"/>
          </p:cNvPicPr>
          <p:nvPr/>
        </p:nvPicPr>
        <p:blipFill>
          <a:blip r:embed="rId2"/>
          <a:stretch>
            <a:fillRect/>
          </a:stretch>
        </p:blipFill>
        <p:spPr>
          <a:xfrm>
            <a:off x="9047284" y="0"/>
            <a:ext cx="3144715" cy="2032833"/>
          </a:xfrm>
          <a:prstGeom prst="rect">
            <a:avLst/>
          </a:prstGeom>
        </p:spPr>
      </p:pic>
    </p:spTree>
    <p:extLst>
      <p:ext uri="{BB962C8B-B14F-4D97-AF65-F5344CB8AC3E}">
        <p14:creationId xmlns:p14="http://schemas.microsoft.com/office/powerpoint/2010/main" val="42554933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b="1" dirty="0"/>
              <a:t>Стандарт GCP («</a:t>
            </a:r>
            <a:r>
              <a:rPr lang="ru-RU" altLang="ru-RU" b="1" i="1" dirty="0" err="1"/>
              <a:t>Good</a:t>
            </a:r>
            <a:r>
              <a:rPr lang="ru-RU" altLang="ru-RU" b="1" i="1" dirty="0"/>
              <a:t> </a:t>
            </a:r>
            <a:r>
              <a:rPr lang="ru-RU" altLang="ru-RU" b="1" i="1" dirty="0" err="1"/>
              <a:t>Clinical</a:t>
            </a:r>
            <a:r>
              <a:rPr lang="ru-RU" altLang="ru-RU" b="1" i="1" dirty="0"/>
              <a:t> </a:t>
            </a:r>
            <a:r>
              <a:rPr lang="ru-RU" altLang="ru-RU" b="1" i="1" dirty="0" err="1"/>
              <a:t>Practice</a:t>
            </a:r>
            <a:r>
              <a:rPr lang="ru-RU" altLang="ru-RU" b="1" dirty="0"/>
              <a:t>», Надлежащая клиническая практика)</a:t>
            </a:r>
            <a:endParaRPr lang="ru-RU" dirty="0"/>
          </a:p>
        </p:txBody>
      </p:sp>
      <p:sp>
        <p:nvSpPr>
          <p:cNvPr id="3" name="Объект 2"/>
          <p:cNvSpPr>
            <a:spLocks noGrp="1"/>
          </p:cNvSpPr>
          <p:nvPr>
            <p:ph idx="1"/>
          </p:nvPr>
        </p:nvSpPr>
        <p:spPr/>
        <p:txBody>
          <a:bodyPr/>
          <a:lstStyle/>
          <a:p>
            <a:pPr>
              <a:buClr>
                <a:schemeClr val="accent1">
                  <a:lumMod val="60000"/>
                  <a:lumOff val="40000"/>
                </a:schemeClr>
              </a:buClr>
              <a:defRPr/>
            </a:pPr>
            <a:r>
              <a:rPr lang="ru-RU" b="1" dirty="0"/>
              <a:t>М</a:t>
            </a:r>
            <a:r>
              <a:rPr lang="ru-RU" b="1" dirty="0" smtClean="0"/>
              <a:t>еждународный </a:t>
            </a:r>
            <a:r>
              <a:rPr lang="ru-RU" b="1" dirty="0"/>
              <a:t>этический и научный стандарт планирования и проведения исследований с участием человека в качестве субъекта, а также документального оформления и представления результатов таких </a:t>
            </a:r>
            <a:r>
              <a:rPr lang="ru-RU" b="1" dirty="0" smtClean="0"/>
              <a:t>исследований</a:t>
            </a:r>
          </a:p>
          <a:p>
            <a:pPr>
              <a:buClr>
                <a:schemeClr val="accent1">
                  <a:lumMod val="60000"/>
                  <a:lumOff val="40000"/>
                </a:schemeClr>
              </a:buClr>
              <a:defRPr/>
            </a:pPr>
            <a:r>
              <a:rPr lang="ru-RU" b="1" dirty="0"/>
              <a:t>С</a:t>
            </a:r>
            <a:r>
              <a:rPr lang="ru-RU" b="1" dirty="0" smtClean="0"/>
              <a:t>облюдение стандарта </a:t>
            </a:r>
            <a:r>
              <a:rPr lang="en-US" b="1" dirty="0" smtClean="0"/>
              <a:t>GCP </a:t>
            </a:r>
            <a:r>
              <a:rPr lang="ru-RU" b="1" dirty="0" smtClean="0"/>
              <a:t>служит </a:t>
            </a:r>
            <a:r>
              <a:rPr lang="ru-RU" b="1" dirty="0"/>
              <a:t>для общества гарантией того, что права, безопасность и благополучие субъектов исследования защищены, согласуются с принципами, заложенными Хельсинкской декларацией </a:t>
            </a:r>
            <a:r>
              <a:rPr lang="ru-RU" b="1" dirty="0" smtClean="0"/>
              <a:t>ВМА, </a:t>
            </a:r>
            <a:r>
              <a:rPr lang="ru-RU" b="1" dirty="0"/>
              <a:t>и что данные клинического исследования </a:t>
            </a:r>
            <a:r>
              <a:rPr lang="ru-RU" b="1" dirty="0" smtClean="0"/>
              <a:t>достоверны</a:t>
            </a:r>
            <a:endParaRPr lang="en-US" b="1" dirty="0" smtClean="0"/>
          </a:p>
          <a:p>
            <a:pPr>
              <a:buClr>
                <a:schemeClr val="accent1">
                  <a:lumMod val="60000"/>
                  <a:lumOff val="40000"/>
                </a:schemeClr>
              </a:buClr>
              <a:defRPr/>
            </a:pPr>
            <a:r>
              <a:rPr lang="ru-RU" altLang="ru-RU" b="1" dirty="0" smtClean="0"/>
              <a:t>В </a:t>
            </a:r>
            <a:r>
              <a:rPr lang="ru-RU" altLang="ru-RU" b="1" dirty="0"/>
              <a:t>России в</a:t>
            </a:r>
            <a:r>
              <a:rPr lang="en-US" altLang="ru-RU" b="1" dirty="0" smtClean="0"/>
              <a:t> 2005 </a:t>
            </a:r>
            <a:r>
              <a:rPr lang="ru-RU" altLang="ru-RU" b="1" dirty="0" smtClean="0"/>
              <a:t>году был утвержден </a:t>
            </a:r>
            <a:r>
              <a:rPr lang="ru-RU" b="1" dirty="0" smtClean="0"/>
              <a:t>Национальный </a:t>
            </a:r>
            <a:r>
              <a:rPr lang="ru-RU" b="1" dirty="0"/>
              <a:t>стандарт РФ ГОСТ Р 52379-2005 (Надлежащая клиническая практика)</a:t>
            </a:r>
            <a:endParaRPr lang="ru-RU" altLang="ru-RU" b="1" dirty="0"/>
          </a:p>
          <a:p>
            <a:endParaRPr lang="ru-RU" dirty="0"/>
          </a:p>
        </p:txBody>
      </p:sp>
      <p:pic>
        <p:nvPicPr>
          <p:cNvPr id="4" name="Рисунок 3"/>
          <p:cNvPicPr>
            <a:picLocks noChangeAspect="1"/>
          </p:cNvPicPr>
          <p:nvPr/>
        </p:nvPicPr>
        <p:blipFill>
          <a:blip r:embed="rId2"/>
          <a:stretch>
            <a:fillRect/>
          </a:stretch>
        </p:blipFill>
        <p:spPr>
          <a:xfrm>
            <a:off x="9267093" y="4906578"/>
            <a:ext cx="2609390" cy="1921644"/>
          </a:xfrm>
          <a:prstGeom prst="rect">
            <a:avLst/>
          </a:prstGeom>
        </p:spPr>
      </p:pic>
    </p:spTree>
    <p:extLst>
      <p:ext uri="{BB962C8B-B14F-4D97-AF65-F5344CB8AC3E}">
        <p14:creationId xmlns:p14="http://schemas.microsoft.com/office/powerpoint/2010/main" val="1182948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a:bodyPr>
          <a:lstStyle/>
          <a:p>
            <a:pPr eaLnBrk="1" hangingPunct="1"/>
            <a:r>
              <a:rPr lang="ru-RU" altLang="ru-RU" sz="3600" b="1" dirty="0"/>
              <a:t>Особенности проведения клинических исследований </a:t>
            </a:r>
            <a:r>
              <a:rPr lang="ru-RU" altLang="ru-RU" sz="3600" b="1" dirty="0" smtClean="0"/>
              <a:t>ЛС</a:t>
            </a:r>
            <a:endParaRPr lang="ru-RU" altLang="ru-RU" sz="3600" b="1" dirty="0"/>
          </a:p>
        </p:txBody>
      </p:sp>
      <p:sp>
        <p:nvSpPr>
          <p:cNvPr id="46083" name="Rectangle 3"/>
          <p:cNvSpPr>
            <a:spLocks noGrp="1" noChangeArrowheads="1"/>
          </p:cNvSpPr>
          <p:nvPr>
            <p:ph idx="1"/>
          </p:nvPr>
        </p:nvSpPr>
        <p:spPr>
          <a:xfrm>
            <a:off x="1847851" y="2171700"/>
            <a:ext cx="8569325" cy="4497388"/>
          </a:xfrm>
        </p:spPr>
        <p:txBody>
          <a:bodyPr>
            <a:normAutofit/>
          </a:bodyPr>
          <a:lstStyle/>
          <a:p>
            <a:pPr>
              <a:lnSpc>
                <a:spcPct val="90000"/>
              </a:lnSpc>
            </a:pPr>
            <a:r>
              <a:rPr lang="ru-RU" b="1" dirty="0"/>
              <a:t>Контролируемое (сравнительное) исследование, в котором исследуемое лекарственное средство, эффективность и безопасность которого до конца еще не изучены, сравнивают с препаратом, эффективность и безопасность которого хорошо известны (препарат сравнения/плацебо)</a:t>
            </a:r>
          </a:p>
          <a:p>
            <a:pPr eaLnBrk="1" hangingPunct="1">
              <a:lnSpc>
                <a:spcPct val="90000"/>
              </a:lnSpc>
            </a:pPr>
            <a:r>
              <a:rPr lang="ru-RU" altLang="ru-RU" b="1" dirty="0" smtClean="0"/>
              <a:t>Рандомизация – процесс распределения субъектов исследования по группам лечения или контроля случайным образом, позволяющий свести к минимуму субъективность</a:t>
            </a:r>
          </a:p>
          <a:p>
            <a:pPr eaLnBrk="1" hangingPunct="1">
              <a:lnSpc>
                <a:spcPct val="90000"/>
              </a:lnSpc>
            </a:pPr>
            <a:r>
              <a:rPr lang="ru-RU" altLang="ru-RU" b="1" dirty="0" smtClean="0"/>
              <a:t>Слепой метод – это метод, при применении которого одной или нескольким участвующим в клиническом исследовании сторонам неизвестно, какое ЛС назначено субъекту исследования</a:t>
            </a:r>
          </a:p>
          <a:p>
            <a:pPr>
              <a:lnSpc>
                <a:spcPct val="90000"/>
              </a:lnSpc>
            </a:pPr>
            <a:r>
              <a:rPr lang="ru-RU" altLang="ru-RU" b="1" dirty="0" smtClean="0"/>
              <a:t>Плацебо </a:t>
            </a:r>
            <a:r>
              <a:rPr lang="ru-RU" altLang="ru-RU" b="1" dirty="0"/>
              <a:t>- это неактивное вещество (таблетка, жидкость, порошок), которое не имеет лечебного </a:t>
            </a:r>
            <a:r>
              <a:rPr lang="ru-RU" altLang="ru-RU" b="1" dirty="0" smtClean="0"/>
              <a:t>эффекта, используется для </a:t>
            </a:r>
            <a:r>
              <a:rPr lang="ru-RU" altLang="ru-RU" b="1" dirty="0"/>
              <a:t>оценки эффективности </a:t>
            </a:r>
            <a:r>
              <a:rPr lang="ru-RU" altLang="ru-RU" b="1" dirty="0" smtClean="0"/>
              <a:t>ЛС</a:t>
            </a:r>
            <a:endParaRPr lang="ru-RU" altLang="ru-RU" b="1" dirty="0"/>
          </a:p>
          <a:p>
            <a:pPr>
              <a:lnSpc>
                <a:spcPct val="90000"/>
              </a:lnSpc>
            </a:pPr>
            <a:endParaRPr lang="ru-RU" altLang="ru-RU" b="1" dirty="0" smtClean="0"/>
          </a:p>
        </p:txBody>
      </p:sp>
      <p:pic>
        <p:nvPicPr>
          <p:cNvPr id="46084"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9088" y="0"/>
            <a:ext cx="2982912"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6036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altLang="ru-RU" b="1" dirty="0"/>
              <a:t>Вопрос 2. </a:t>
            </a:r>
            <a:br>
              <a:rPr lang="ru-RU" altLang="ru-RU" b="1" dirty="0"/>
            </a:br>
            <a:r>
              <a:rPr lang="ru-RU" altLang="ru-RU" b="1" dirty="0"/>
              <a:t>Моральные проблемы медицинских вмешательств в геном человека</a:t>
            </a:r>
            <a:br>
              <a:rPr lang="ru-RU" altLang="ru-RU" b="1" dirty="0"/>
            </a:br>
            <a:endParaRPr lang="ru-RU" dirty="0"/>
          </a:p>
        </p:txBody>
      </p:sp>
      <p:pic>
        <p:nvPicPr>
          <p:cNvPr id="3" name="Рисунок 2"/>
          <p:cNvPicPr>
            <a:picLocks noChangeAspect="1"/>
          </p:cNvPicPr>
          <p:nvPr/>
        </p:nvPicPr>
        <p:blipFill>
          <a:blip r:embed="rId2"/>
          <a:stretch>
            <a:fillRect/>
          </a:stretch>
        </p:blipFill>
        <p:spPr>
          <a:xfrm>
            <a:off x="3971612" y="2906694"/>
            <a:ext cx="6517189" cy="3682303"/>
          </a:xfrm>
          <a:prstGeom prst="rect">
            <a:avLst/>
          </a:prstGeom>
        </p:spPr>
      </p:pic>
    </p:spTree>
    <p:extLst>
      <p:ext uri="{BB962C8B-B14F-4D97-AF65-F5344CB8AC3E}">
        <p14:creationId xmlns:p14="http://schemas.microsoft.com/office/powerpoint/2010/main" val="1867789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914400"/>
          </a:xfrm>
        </p:spPr>
        <p:txBody>
          <a:bodyPr>
            <a:normAutofit/>
          </a:bodyPr>
          <a:lstStyle/>
          <a:p>
            <a:r>
              <a:rPr lang="ru-RU" sz="3600" b="1" dirty="0" smtClean="0"/>
              <a:t>Из истории генетики</a:t>
            </a:r>
            <a:endParaRPr lang="ru-RU" sz="3600" b="1" dirty="0"/>
          </a:p>
        </p:txBody>
      </p:sp>
      <p:sp>
        <p:nvSpPr>
          <p:cNvPr id="3" name="Текст 2"/>
          <p:cNvSpPr>
            <a:spLocks noGrp="1"/>
          </p:cNvSpPr>
          <p:nvPr>
            <p:ph type="body" idx="1"/>
          </p:nvPr>
        </p:nvSpPr>
        <p:spPr>
          <a:xfrm>
            <a:off x="1371600" y="1600200"/>
            <a:ext cx="4443984" cy="931985"/>
          </a:xfrm>
        </p:spPr>
        <p:txBody>
          <a:bodyPr/>
          <a:lstStyle/>
          <a:p>
            <a:pPr algn="ctr"/>
            <a:r>
              <a:rPr lang="ru-RU" altLang="ru-RU" sz="3200" b="1" dirty="0" err="1"/>
              <a:t>Грегор</a:t>
            </a:r>
            <a:r>
              <a:rPr lang="ru-RU" altLang="ru-RU" sz="3200" b="1" dirty="0"/>
              <a:t> Иоганн Мендель (1822-1884 </a:t>
            </a:r>
            <a:r>
              <a:rPr lang="ru-RU" altLang="ru-RU" sz="3200" b="1" dirty="0" err="1"/>
              <a:t>г.г</a:t>
            </a:r>
            <a:r>
              <a:rPr lang="ru-RU" altLang="ru-RU" sz="3200" b="1" dirty="0"/>
              <a:t>.)</a:t>
            </a:r>
            <a:endParaRPr lang="ru-RU" dirty="0"/>
          </a:p>
        </p:txBody>
      </p:sp>
      <p:sp>
        <p:nvSpPr>
          <p:cNvPr id="4" name="Объект 3"/>
          <p:cNvSpPr>
            <a:spLocks noGrp="1"/>
          </p:cNvSpPr>
          <p:nvPr>
            <p:ph sz="half" idx="2"/>
          </p:nvPr>
        </p:nvSpPr>
        <p:spPr>
          <a:xfrm>
            <a:off x="1371600" y="2593731"/>
            <a:ext cx="4443984" cy="3273669"/>
          </a:xfrm>
        </p:spPr>
        <p:txBody>
          <a:bodyPr/>
          <a:lstStyle/>
          <a:p>
            <a:r>
              <a:rPr lang="ru-RU" altLang="ru-RU" b="1" dirty="0"/>
              <a:t>Открытие им закономерностей наследования моногенных признаков (Законы Менделя) стало первым шагом на пути к современной генетике</a:t>
            </a:r>
          </a:p>
          <a:p>
            <a:endParaRPr lang="ru-RU" dirty="0"/>
          </a:p>
        </p:txBody>
      </p:sp>
      <p:sp>
        <p:nvSpPr>
          <p:cNvPr id="5" name="Текст 4"/>
          <p:cNvSpPr>
            <a:spLocks noGrp="1"/>
          </p:cNvSpPr>
          <p:nvPr>
            <p:ph type="body" sz="quarter" idx="3"/>
          </p:nvPr>
        </p:nvSpPr>
        <p:spPr>
          <a:xfrm>
            <a:off x="6525014" y="1732086"/>
            <a:ext cx="4443984" cy="800100"/>
          </a:xfrm>
        </p:spPr>
        <p:txBody>
          <a:bodyPr/>
          <a:lstStyle/>
          <a:p>
            <a:pPr algn="ctr"/>
            <a:r>
              <a:rPr lang="ru-RU" altLang="ru-RU" sz="3200" b="1" dirty="0"/>
              <a:t>Уильям </a:t>
            </a:r>
            <a:r>
              <a:rPr lang="ru-RU" altLang="ru-RU" sz="3200" b="1" dirty="0" err="1"/>
              <a:t>Бэтсон</a:t>
            </a:r>
            <a:r>
              <a:rPr lang="ru-RU" altLang="ru-RU" sz="3200" b="1" dirty="0"/>
              <a:t> </a:t>
            </a:r>
            <a:endParaRPr lang="ru-RU" altLang="ru-RU" sz="3200" b="1" dirty="0" smtClean="0"/>
          </a:p>
          <a:p>
            <a:pPr algn="ctr"/>
            <a:r>
              <a:rPr lang="ru-RU" altLang="ru-RU" sz="3200" b="1" dirty="0" smtClean="0"/>
              <a:t>(</a:t>
            </a:r>
            <a:r>
              <a:rPr lang="ru-RU" altLang="ru-RU" sz="3200" b="1" dirty="0"/>
              <a:t>1861-1926 </a:t>
            </a:r>
            <a:r>
              <a:rPr lang="ru-RU" altLang="ru-RU" sz="3200" b="1" dirty="0" err="1"/>
              <a:t>г.г</a:t>
            </a:r>
            <a:r>
              <a:rPr lang="ru-RU" altLang="ru-RU" sz="3200" b="1" dirty="0"/>
              <a:t>.)</a:t>
            </a:r>
            <a:endParaRPr lang="ru-RU" dirty="0"/>
          </a:p>
        </p:txBody>
      </p:sp>
      <p:sp>
        <p:nvSpPr>
          <p:cNvPr id="6" name="Объект 5"/>
          <p:cNvSpPr>
            <a:spLocks noGrp="1"/>
          </p:cNvSpPr>
          <p:nvPr>
            <p:ph sz="quarter" idx="4"/>
          </p:nvPr>
        </p:nvSpPr>
        <p:spPr>
          <a:xfrm>
            <a:off x="6525014" y="2532185"/>
            <a:ext cx="4443984" cy="3335215"/>
          </a:xfrm>
        </p:spPr>
        <p:txBody>
          <a:bodyPr/>
          <a:lstStyle/>
          <a:p>
            <a:r>
              <a:rPr lang="ru-RU" altLang="ru-RU" b="1" dirty="0" smtClean="0"/>
              <a:t>Один </a:t>
            </a:r>
            <a:r>
              <a:rPr lang="ru-RU" altLang="ru-RU" b="1" dirty="0"/>
              <a:t>из основателей генетики, автор термина «генетика» (1907)</a:t>
            </a:r>
          </a:p>
          <a:p>
            <a:endParaRPr lang="ru-RU" dirty="0"/>
          </a:p>
        </p:txBody>
      </p:sp>
      <p:pic>
        <p:nvPicPr>
          <p:cNvPr id="7" name="Рисунок 6"/>
          <p:cNvPicPr>
            <a:picLocks noChangeAspect="1"/>
          </p:cNvPicPr>
          <p:nvPr/>
        </p:nvPicPr>
        <p:blipFill>
          <a:blip r:embed="rId2"/>
          <a:stretch>
            <a:fillRect/>
          </a:stretch>
        </p:blipFill>
        <p:spPr>
          <a:xfrm>
            <a:off x="2288431" y="4132385"/>
            <a:ext cx="2441054" cy="2444262"/>
          </a:xfrm>
          <a:prstGeom prst="rect">
            <a:avLst/>
          </a:prstGeom>
        </p:spPr>
      </p:pic>
      <p:pic>
        <p:nvPicPr>
          <p:cNvPr id="8" name="Рисунок 7"/>
          <p:cNvPicPr>
            <a:picLocks noChangeAspect="1"/>
          </p:cNvPicPr>
          <p:nvPr/>
        </p:nvPicPr>
        <p:blipFill>
          <a:blip r:embed="rId3"/>
          <a:stretch>
            <a:fillRect/>
          </a:stretch>
        </p:blipFill>
        <p:spPr>
          <a:xfrm>
            <a:off x="8169823" y="4005342"/>
            <a:ext cx="1725525" cy="2571305"/>
          </a:xfrm>
          <a:prstGeom prst="rect">
            <a:avLst/>
          </a:prstGeom>
        </p:spPr>
      </p:pic>
    </p:spTree>
    <p:extLst>
      <p:ext uri="{BB962C8B-B14F-4D97-AF65-F5344CB8AC3E}">
        <p14:creationId xmlns:p14="http://schemas.microsoft.com/office/powerpoint/2010/main" val="3175854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677008"/>
          </a:xfrm>
        </p:spPr>
        <p:txBody>
          <a:bodyPr>
            <a:normAutofit/>
          </a:bodyPr>
          <a:lstStyle/>
          <a:p>
            <a:r>
              <a:rPr lang="ru-RU" sz="3600" b="1" dirty="0"/>
              <a:t>Из истории генетики</a:t>
            </a:r>
            <a:endParaRPr lang="ru-RU" sz="3600" dirty="0"/>
          </a:p>
        </p:txBody>
      </p:sp>
      <p:sp>
        <p:nvSpPr>
          <p:cNvPr id="3" name="Текст 2"/>
          <p:cNvSpPr>
            <a:spLocks noGrp="1"/>
          </p:cNvSpPr>
          <p:nvPr>
            <p:ph type="body" idx="1"/>
          </p:nvPr>
        </p:nvSpPr>
        <p:spPr>
          <a:xfrm>
            <a:off x="1371600" y="1362808"/>
            <a:ext cx="4443984" cy="1169377"/>
          </a:xfrm>
        </p:spPr>
        <p:txBody>
          <a:bodyPr/>
          <a:lstStyle/>
          <a:p>
            <a:pPr algn="ctr"/>
            <a:r>
              <a:rPr lang="ru-RU" altLang="ru-RU" sz="2800" b="1" dirty="0"/>
              <a:t>Вильгельм Людвиг </a:t>
            </a:r>
            <a:r>
              <a:rPr lang="ru-RU" altLang="ru-RU" sz="2800" b="1" dirty="0" err="1"/>
              <a:t>Иогансен</a:t>
            </a:r>
            <a:r>
              <a:rPr lang="ru-RU" altLang="ru-RU" sz="2800" b="1" dirty="0"/>
              <a:t> </a:t>
            </a:r>
            <a:br>
              <a:rPr lang="ru-RU" altLang="ru-RU" sz="2800" b="1" dirty="0"/>
            </a:br>
            <a:r>
              <a:rPr lang="ru-RU" altLang="ru-RU" sz="2800" b="1" dirty="0"/>
              <a:t>(1857 -1927 </a:t>
            </a:r>
            <a:r>
              <a:rPr lang="ru-RU" altLang="ru-RU" sz="2800" b="1" dirty="0" err="1"/>
              <a:t>г.г</a:t>
            </a:r>
            <a:r>
              <a:rPr lang="ru-RU" altLang="ru-RU" sz="2800" b="1" dirty="0"/>
              <a:t>.)</a:t>
            </a:r>
            <a:endParaRPr lang="ru-RU" sz="2800" dirty="0"/>
          </a:p>
        </p:txBody>
      </p:sp>
      <p:sp>
        <p:nvSpPr>
          <p:cNvPr id="4" name="Объект 3"/>
          <p:cNvSpPr>
            <a:spLocks noGrp="1"/>
          </p:cNvSpPr>
          <p:nvPr>
            <p:ph sz="half" idx="2"/>
          </p:nvPr>
        </p:nvSpPr>
        <p:spPr>
          <a:xfrm>
            <a:off x="1371600" y="2620109"/>
            <a:ext cx="4443984" cy="3247292"/>
          </a:xfrm>
        </p:spPr>
        <p:txBody>
          <a:bodyPr/>
          <a:lstStyle/>
          <a:p>
            <a:r>
              <a:rPr lang="ru-RU" altLang="ru-RU" dirty="0"/>
              <a:t>В 1909 году в работе «Элементы точного учения наследственности» ввёл термины: «ген», «генотип» и «фенотип»</a:t>
            </a:r>
            <a:endParaRPr lang="ru-RU" dirty="0"/>
          </a:p>
        </p:txBody>
      </p:sp>
      <p:sp>
        <p:nvSpPr>
          <p:cNvPr id="5" name="Текст 4"/>
          <p:cNvSpPr>
            <a:spLocks noGrp="1"/>
          </p:cNvSpPr>
          <p:nvPr>
            <p:ph type="body" sz="quarter" idx="3"/>
          </p:nvPr>
        </p:nvSpPr>
        <p:spPr>
          <a:xfrm>
            <a:off x="6525014" y="1362808"/>
            <a:ext cx="4553294" cy="1169377"/>
          </a:xfrm>
        </p:spPr>
        <p:txBody>
          <a:bodyPr/>
          <a:lstStyle/>
          <a:p>
            <a:pPr algn="ctr"/>
            <a:r>
              <a:rPr lang="ru-RU" altLang="ru-RU" sz="2800" b="1" dirty="0"/>
              <a:t>Джеймс </a:t>
            </a:r>
            <a:r>
              <a:rPr lang="ru-RU" altLang="ru-RU" sz="2800" b="1" dirty="0" err="1"/>
              <a:t>Д.Уо́тсон</a:t>
            </a:r>
            <a:r>
              <a:rPr lang="ru-RU" altLang="ru-RU" sz="2800" b="1" dirty="0"/>
              <a:t> (1928 </a:t>
            </a:r>
            <a:r>
              <a:rPr lang="ru-RU" altLang="ru-RU" sz="2800" b="1" dirty="0" smtClean="0"/>
              <a:t>г.р.)</a:t>
            </a:r>
            <a:r>
              <a:rPr lang="ru-RU" altLang="ru-RU" sz="2800" b="1" dirty="0"/>
              <a:t/>
            </a:r>
            <a:br>
              <a:rPr lang="ru-RU" altLang="ru-RU" sz="2800" b="1" dirty="0"/>
            </a:br>
            <a:r>
              <a:rPr lang="ru-RU" altLang="ru-RU" sz="2800" b="1" dirty="0" err="1"/>
              <a:t>Фрэнсис</a:t>
            </a:r>
            <a:r>
              <a:rPr lang="ru-RU" altLang="ru-RU" sz="2800" b="1" dirty="0"/>
              <a:t> Крик </a:t>
            </a:r>
            <a:endParaRPr lang="ru-RU" altLang="ru-RU" sz="2800" b="1" dirty="0" smtClean="0"/>
          </a:p>
          <a:p>
            <a:pPr algn="ctr"/>
            <a:r>
              <a:rPr lang="ru-RU" altLang="ru-RU" sz="2800" b="1" dirty="0" smtClean="0"/>
              <a:t>(</a:t>
            </a:r>
            <a:r>
              <a:rPr lang="ru-RU" altLang="ru-RU" sz="2800" b="1" dirty="0"/>
              <a:t>1916-2004 </a:t>
            </a:r>
            <a:r>
              <a:rPr lang="ru-RU" altLang="ru-RU" sz="2800" b="1" dirty="0" err="1"/>
              <a:t>г.г</a:t>
            </a:r>
            <a:r>
              <a:rPr lang="ru-RU" altLang="ru-RU" sz="2800" b="1" dirty="0"/>
              <a:t>.) </a:t>
            </a:r>
            <a:endParaRPr lang="ru-RU" sz="2800" dirty="0"/>
          </a:p>
        </p:txBody>
      </p:sp>
      <p:sp>
        <p:nvSpPr>
          <p:cNvPr id="6" name="Объект 5"/>
          <p:cNvSpPr>
            <a:spLocks noGrp="1"/>
          </p:cNvSpPr>
          <p:nvPr>
            <p:ph sz="quarter" idx="4"/>
          </p:nvPr>
        </p:nvSpPr>
        <p:spPr>
          <a:xfrm>
            <a:off x="6525014" y="2532185"/>
            <a:ext cx="4443984" cy="3335215"/>
          </a:xfrm>
        </p:spPr>
        <p:txBody>
          <a:bodyPr/>
          <a:lstStyle/>
          <a:p>
            <a:r>
              <a:rPr lang="ru-RU" altLang="ru-RU" dirty="0"/>
              <a:t>Лауреаты Нобелевской премии по физиологии и медицине 1962 года — совместно с Морисом Х. Ф. </a:t>
            </a:r>
            <a:r>
              <a:rPr lang="ru-RU" altLang="ru-RU" dirty="0" err="1"/>
              <a:t>Уилкинсом</a:t>
            </a:r>
            <a:r>
              <a:rPr lang="ru-RU" altLang="ru-RU" dirty="0"/>
              <a:t> за открытие структуры молекулы ДНК (1953г</a:t>
            </a:r>
            <a:r>
              <a:rPr lang="ru-RU" altLang="ru-RU" dirty="0" smtClean="0"/>
              <a:t>.)</a:t>
            </a:r>
            <a:endParaRPr lang="ru-RU" dirty="0"/>
          </a:p>
        </p:txBody>
      </p:sp>
      <p:pic>
        <p:nvPicPr>
          <p:cNvPr id="7" name="Рисунок 6"/>
          <p:cNvPicPr>
            <a:picLocks noChangeAspect="1"/>
          </p:cNvPicPr>
          <p:nvPr/>
        </p:nvPicPr>
        <p:blipFill>
          <a:blip r:embed="rId2"/>
          <a:stretch>
            <a:fillRect/>
          </a:stretch>
        </p:blipFill>
        <p:spPr>
          <a:xfrm>
            <a:off x="7112976" y="4124491"/>
            <a:ext cx="3515137" cy="2599316"/>
          </a:xfrm>
          <a:prstGeom prst="rect">
            <a:avLst/>
          </a:prstGeom>
        </p:spPr>
      </p:pic>
      <p:pic>
        <p:nvPicPr>
          <p:cNvPr id="8" name="Рисунок 7"/>
          <p:cNvPicPr>
            <a:picLocks noChangeAspect="1"/>
          </p:cNvPicPr>
          <p:nvPr/>
        </p:nvPicPr>
        <p:blipFill>
          <a:blip r:embed="rId3"/>
          <a:stretch>
            <a:fillRect/>
          </a:stretch>
        </p:blipFill>
        <p:spPr>
          <a:xfrm>
            <a:off x="2624994" y="4009291"/>
            <a:ext cx="2008980" cy="2714515"/>
          </a:xfrm>
          <a:prstGeom prst="rect">
            <a:avLst/>
          </a:prstGeom>
        </p:spPr>
      </p:pic>
    </p:spTree>
    <p:extLst>
      <p:ext uri="{BB962C8B-B14F-4D97-AF65-F5344CB8AC3E}">
        <p14:creationId xmlns:p14="http://schemas.microsoft.com/office/powerpoint/2010/main" val="927076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Заголовок 1"/>
          <p:cNvSpPr>
            <a:spLocks noGrp="1"/>
          </p:cNvSpPr>
          <p:nvPr>
            <p:ph type="title"/>
          </p:nvPr>
        </p:nvSpPr>
        <p:spPr>
          <a:xfrm>
            <a:off x="2008189" y="527538"/>
            <a:ext cx="8340357" cy="885338"/>
          </a:xfrm>
        </p:spPr>
        <p:txBody>
          <a:bodyPr>
            <a:normAutofit/>
          </a:bodyPr>
          <a:lstStyle/>
          <a:p>
            <a:pPr eaLnBrk="1" hangingPunct="1"/>
            <a:r>
              <a:rPr lang="ru-RU" altLang="ru-RU" sz="3600" b="1" dirty="0"/>
              <a:t>Проект «Геном человека» </a:t>
            </a:r>
            <a:r>
              <a:rPr lang="ru-RU" altLang="ru-RU" sz="3600" b="1" dirty="0" smtClean="0"/>
              <a:t>1990–2003 </a:t>
            </a:r>
            <a:r>
              <a:rPr lang="ru-RU" altLang="ru-RU" sz="3600" b="1" dirty="0" err="1"/>
              <a:t>г.г</a:t>
            </a:r>
            <a:r>
              <a:rPr lang="ru-RU" altLang="ru-RU" sz="3600" b="1" dirty="0" smtClean="0"/>
              <a:t>.</a:t>
            </a:r>
            <a:endParaRPr lang="ru-RU" altLang="ru-RU" sz="3600" b="1" dirty="0"/>
          </a:p>
        </p:txBody>
      </p:sp>
      <p:sp>
        <p:nvSpPr>
          <p:cNvPr id="53251" name="Объект 2"/>
          <p:cNvSpPr>
            <a:spLocks noGrp="1"/>
          </p:cNvSpPr>
          <p:nvPr>
            <p:ph idx="1"/>
          </p:nvPr>
        </p:nvSpPr>
        <p:spPr>
          <a:xfrm>
            <a:off x="2008189" y="1412876"/>
            <a:ext cx="5545137" cy="4968875"/>
          </a:xfrm>
        </p:spPr>
        <p:txBody>
          <a:bodyPr/>
          <a:lstStyle/>
          <a:p>
            <a:pPr eaLnBrk="1" hangingPunct="1"/>
            <a:r>
              <a:rPr lang="ru-RU" altLang="ru-RU" dirty="0"/>
              <a:t>м</a:t>
            </a:r>
            <a:r>
              <a:rPr lang="ru-RU" altLang="ru-RU" dirty="0" smtClean="0"/>
              <a:t>еждународный научно-исследовательский проект, главной целью которого было определить последовательность нуклеотидов, которые составляют ДНК, и идентифицировать 20—25 тыс. генов в человеческом геноме</a:t>
            </a:r>
          </a:p>
          <a:p>
            <a:pPr eaLnBrk="1" hangingPunct="1"/>
            <a:r>
              <a:rPr lang="ru-RU" altLang="ru-RU" dirty="0" smtClean="0"/>
              <a:t>99 % генома </a:t>
            </a:r>
            <a:r>
              <a:rPr lang="ru-RU" altLang="ru-RU" dirty="0" err="1" smtClean="0"/>
              <a:t>секвенировано</a:t>
            </a:r>
            <a:r>
              <a:rPr lang="ru-RU" altLang="ru-RU" dirty="0" smtClean="0"/>
              <a:t> с точностью 99,99 %</a:t>
            </a:r>
          </a:p>
          <a:p>
            <a:r>
              <a:rPr lang="ru-RU" dirty="0"/>
              <a:t>В результате исполнения проекта </a:t>
            </a:r>
            <a:r>
              <a:rPr lang="ru-RU" dirty="0" smtClean="0"/>
              <a:t>был </a:t>
            </a:r>
            <a:r>
              <a:rPr lang="ru-RU" dirty="0"/>
              <a:t>создан открытый банк </a:t>
            </a:r>
            <a:r>
              <a:rPr lang="ru-RU" dirty="0" err="1"/>
              <a:t>генокода</a:t>
            </a:r>
            <a:endParaRPr lang="ru-RU" altLang="ru-RU" b="1" dirty="0" smtClean="0"/>
          </a:p>
          <a:p>
            <a:pPr eaLnBrk="1" hangingPunct="1"/>
            <a:r>
              <a:rPr lang="ru-RU" altLang="ru-RU" dirty="0" smtClean="0"/>
              <a:t>2008 - стартовал международный проект по расшифровке геномов 1000 человек</a:t>
            </a:r>
          </a:p>
        </p:txBody>
      </p:sp>
      <p:pic>
        <p:nvPicPr>
          <p:cNvPr id="53252"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14971" y="1586401"/>
            <a:ext cx="30226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938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1371600" y="685800"/>
            <a:ext cx="9601200" cy="914400"/>
          </a:xfrm>
        </p:spPr>
        <p:txBody>
          <a:bodyPr>
            <a:normAutofit/>
          </a:bodyPr>
          <a:lstStyle/>
          <a:p>
            <a:pPr eaLnBrk="1" hangingPunct="1"/>
            <a:r>
              <a:rPr lang="ru-RU" altLang="ru-RU" sz="3600" b="1" dirty="0"/>
              <a:t>Можно ли проводить эксперименты на людях?</a:t>
            </a:r>
          </a:p>
        </p:txBody>
      </p:sp>
      <p:sp>
        <p:nvSpPr>
          <p:cNvPr id="7171" name="Объект 2"/>
          <p:cNvSpPr>
            <a:spLocks noGrp="1"/>
          </p:cNvSpPr>
          <p:nvPr>
            <p:ph idx="1"/>
          </p:nvPr>
        </p:nvSpPr>
        <p:spPr>
          <a:xfrm>
            <a:off x="1631950" y="1600200"/>
            <a:ext cx="8928100" cy="4495800"/>
          </a:xfrm>
        </p:spPr>
        <p:txBody>
          <a:bodyPr rtlCol="0">
            <a:normAutofit/>
          </a:bodyPr>
          <a:lstStyle/>
          <a:p>
            <a:pPr>
              <a:defRPr/>
            </a:pPr>
            <a:r>
              <a:rPr lang="ru-RU" altLang="ru-RU" sz="2800" b="1" dirty="0"/>
              <a:t>В период Античности проводись эксперименты на животных и рабах</a:t>
            </a:r>
          </a:p>
          <a:p>
            <a:pPr>
              <a:defRPr/>
            </a:pPr>
            <a:r>
              <a:rPr lang="ru-RU" altLang="ru-RU" sz="2800" b="1" dirty="0"/>
              <a:t>В период Средневековья и Нового времени разрешалось проводить эксперименты, в том числе  вивисекции лишь на животных</a:t>
            </a:r>
          </a:p>
          <a:p>
            <a:pPr>
              <a:defRPr/>
            </a:pPr>
            <a:r>
              <a:rPr lang="ru-RU" altLang="ru-RU" sz="2800" b="1" dirty="0"/>
              <a:t>Христианская церковь </a:t>
            </a:r>
            <a:r>
              <a:rPr lang="ru-RU" altLang="ru-RU" sz="2800" b="1" dirty="0" smtClean="0"/>
              <a:t>категорически </a:t>
            </a:r>
            <a:r>
              <a:rPr lang="ru-RU" altLang="ru-RU" sz="2800" b="1" dirty="0"/>
              <a:t>запрещала </a:t>
            </a:r>
            <a:r>
              <a:rPr lang="ru-RU" altLang="ru-RU" sz="2800" b="1" dirty="0" smtClean="0"/>
              <a:t>проведение </a:t>
            </a:r>
            <a:r>
              <a:rPr lang="ru-RU" altLang="ru-RU" sz="2800" b="1" dirty="0"/>
              <a:t>экспериментов на </a:t>
            </a:r>
            <a:r>
              <a:rPr lang="ru-RU" altLang="ru-RU" sz="2800" b="1" dirty="0" smtClean="0"/>
              <a:t>человеке</a:t>
            </a:r>
            <a:endParaRPr lang="ru-RU" altLang="ru-RU" sz="2800" b="1" dirty="0"/>
          </a:p>
          <a:p>
            <a:pPr>
              <a:defRPr/>
            </a:pPr>
            <a:endParaRPr lang="ru-RU" altLang="ru-RU" sz="2800" dirty="0"/>
          </a:p>
        </p:txBody>
      </p:sp>
      <p:pic>
        <p:nvPicPr>
          <p:cNvPr id="9220"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55138" y="4308231"/>
            <a:ext cx="2536862" cy="254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9289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852854"/>
          </a:xfrm>
        </p:spPr>
        <p:txBody>
          <a:bodyPr>
            <a:noAutofit/>
          </a:bodyPr>
          <a:lstStyle/>
          <a:p>
            <a:r>
              <a:rPr lang="ru-RU" sz="3600" b="1" dirty="0"/>
              <a:t>Специфика моральных </a:t>
            </a:r>
            <a:r>
              <a:rPr lang="ru-RU" sz="3600" b="1" dirty="0" smtClean="0"/>
              <a:t>проблем</a:t>
            </a:r>
            <a:r>
              <a:rPr lang="ru-RU" sz="3600" b="1" dirty="0"/>
              <a:t/>
            </a:r>
            <a:br>
              <a:rPr lang="ru-RU" sz="3600" b="1" dirty="0"/>
            </a:br>
            <a:endParaRPr lang="ru-RU" sz="3600" b="1" dirty="0"/>
          </a:p>
        </p:txBody>
      </p:sp>
      <p:sp>
        <p:nvSpPr>
          <p:cNvPr id="3" name="Объект 2"/>
          <p:cNvSpPr>
            <a:spLocks noGrp="1"/>
          </p:cNvSpPr>
          <p:nvPr>
            <p:ph idx="1"/>
          </p:nvPr>
        </p:nvSpPr>
        <p:spPr>
          <a:xfrm>
            <a:off x="1371600" y="1820008"/>
            <a:ext cx="7077808" cy="4047392"/>
          </a:xfrm>
        </p:spPr>
        <p:txBody>
          <a:bodyPr>
            <a:normAutofit lnSpcReduction="10000"/>
          </a:bodyPr>
          <a:lstStyle/>
          <a:p>
            <a:pPr marL="0" indent="0">
              <a:buNone/>
            </a:pPr>
            <a:r>
              <a:rPr lang="ru-RU" b="1" dirty="0"/>
              <a:t>С</a:t>
            </a:r>
            <a:r>
              <a:rPr lang="ru-RU" b="1" dirty="0" smtClean="0"/>
              <a:t>пецифика моральных проблем вмешательств в геном человека предопределена специфичностью самих вмешательств в геном человека:</a:t>
            </a:r>
          </a:p>
          <a:p>
            <a:r>
              <a:rPr lang="ru-RU" b="1" dirty="0" smtClean="0"/>
              <a:t>Вмешательства в геном отдельного человека могут иметь последствия для его потомков, будущих поколений</a:t>
            </a:r>
          </a:p>
          <a:p>
            <a:r>
              <a:rPr lang="ru-RU" b="1" dirty="0" smtClean="0"/>
              <a:t>Вмешательства в геном человека могут иметь не только положительные, но и негативные последствия, к тому же пролонгированные </a:t>
            </a:r>
          </a:p>
          <a:p>
            <a:r>
              <a:rPr lang="ru-RU" b="1" dirty="0" smtClean="0"/>
              <a:t>Вмешательства в геном человека дают возможность управлять человеком</a:t>
            </a:r>
          </a:p>
          <a:p>
            <a:pPr marL="0" indent="0">
              <a:buNone/>
            </a:pPr>
            <a:r>
              <a:rPr lang="ru-RU" b="1" dirty="0" smtClean="0"/>
              <a:t>Обсуждение моральных проблем </a:t>
            </a:r>
            <a:r>
              <a:rPr lang="ru-RU" b="1" dirty="0"/>
              <a:t>вмешательств в геном человека </a:t>
            </a:r>
            <a:r>
              <a:rPr lang="ru-RU" b="1" dirty="0" smtClean="0"/>
              <a:t>носит зачастую футурологический характер</a:t>
            </a:r>
            <a:endParaRPr lang="ru-RU" b="1" dirty="0"/>
          </a:p>
        </p:txBody>
      </p:sp>
      <p:pic>
        <p:nvPicPr>
          <p:cNvPr id="6" name="Рисунок 5"/>
          <p:cNvPicPr>
            <a:picLocks noChangeAspect="1"/>
          </p:cNvPicPr>
          <p:nvPr/>
        </p:nvPicPr>
        <p:blipFill>
          <a:blip r:embed="rId2"/>
          <a:stretch>
            <a:fillRect/>
          </a:stretch>
        </p:blipFill>
        <p:spPr>
          <a:xfrm>
            <a:off x="8357557" y="4542596"/>
            <a:ext cx="3713284" cy="2086804"/>
          </a:xfrm>
          <a:prstGeom prst="rect">
            <a:avLst/>
          </a:prstGeom>
        </p:spPr>
      </p:pic>
      <p:pic>
        <p:nvPicPr>
          <p:cNvPr id="4" name="Рисунок 3"/>
          <p:cNvPicPr>
            <a:picLocks noChangeAspect="1"/>
          </p:cNvPicPr>
          <p:nvPr/>
        </p:nvPicPr>
        <p:blipFill>
          <a:blip r:embed="rId3"/>
          <a:stretch>
            <a:fillRect/>
          </a:stretch>
        </p:blipFill>
        <p:spPr>
          <a:xfrm>
            <a:off x="9362828" y="121177"/>
            <a:ext cx="2708013" cy="4231016"/>
          </a:xfrm>
          <a:prstGeom prst="rect">
            <a:avLst/>
          </a:prstGeom>
        </p:spPr>
      </p:pic>
    </p:spTree>
    <p:extLst>
      <p:ext uri="{BB962C8B-B14F-4D97-AF65-F5344CB8AC3E}">
        <p14:creationId xmlns:p14="http://schemas.microsoft.com/office/powerpoint/2010/main" val="1385050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7077808" cy="1002323"/>
          </a:xfrm>
        </p:spPr>
        <p:txBody>
          <a:bodyPr>
            <a:noAutofit/>
          </a:bodyPr>
          <a:lstStyle/>
          <a:p>
            <a:r>
              <a:rPr lang="ru-RU" sz="3600" b="1" dirty="0" smtClean="0"/>
              <a:t>Точки зрения на вмешательства в геном человека</a:t>
            </a:r>
            <a:endParaRPr lang="ru-RU" sz="3600" b="1" dirty="0"/>
          </a:p>
        </p:txBody>
      </p:sp>
      <p:sp>
        <p:nvSpPr>
          <p:cNvPr id="3" name="Текст 2"/>
          <p:cNvSpPr>
            <a:spLocks noGrp="1"/>
          </p:cNvSpPr>
          <p:nvPr>
            <p:ph type="body" idx="1"/>
          </p:nvPr>
        </p:nvSpPr>
        <p:spPr/>
        <p:txBody>
          <a:bodyPr/>
          <a:lstStyle/>
          <a:p>
            <a:pPr algn="ctr"/>
            <a:r>
              <a:rPr lang="ru-RU" b="1" dirty="0" smtClean="0"/>
              <a:t>Либеральная </a:t>
            </a:r>
            <a:endParaRPr lang="ru-RU" b="1" dirty="0"/>
          </a:p>
        </p:txBody>
      </p:sp>
      <p:sp>
        <p:nvSpPr>
          <p:cNvPr id="4" name="Объект 3"/>
          <p:cNvSpPr>
            <a:spLocks noGrp="1"/>
          </p:cNvSpPr>
          <p:nvPr>
            <p:ph sz="half" idx="2"/>
          </p:nvPr>
        </p:nvSpPr>
        <p:spPr/>
        <p:txBody>
          <a:bodyPr>
            <a:normAutofit fontScale="92500" lnSpcReduction="10000"/>
          </a:bodyPr>
          <a:lstStyle/>
          <a:p>
            <a:r>
              <a:rPr lang="ru-RU" b="1" dirty="0" smtClean="0"/>
              <a:t>Выступает за активное применение вмешательств в геном человека</a:t>
            </a:r>
          </a:p>
          <a:p>
            <a:r>
              <a:rPr lang="ru-RU" b="1" dirty="0" smtClean="0"/>
              <a:t>Выступает за прогресс науки и свободу исследователя</a:t>
            </a:r>
          </a:p>
          <a:p>
            <a:r>
              <a:rPr lang="ru-RU" b="1" dirty="0" smtClean="0"/>
              <a:t>Считает, что вмешательства в геном человека улучшат качество жизни и позволят победить наследственные заболевания</a:t>
            </a:r>
            <a:endParaRPr lang="ru-RU" b="1" dirty="0"/>
          </a:p>
        </p:txBody>
      </p:sp>
      <p:sp>
        <p:nvSpPr>
          <p:cNvPr id="5" name="Текст 4"/>
          <p:cNvSpPr>
            <a:spLocks noGrp="1"/>
          </p:cNvSpPr>
          <p:nvPr>
            <p:ph type="body" sz="quarter" idx="3"/>
          </p:nvPr>
        </p:nvSpPr>
        <p:spPr/>
        <p:txBody>
          <a:bodyPr/>
          <a:lstStyle/>
          <a:p>
            <a:pPr algn="ctr"/>
            <a:r>
              <a:rPr lang="ru-RU" b="1" dirty="0" smtClean="0"/>
              <a:t>Консервативная </a:t>
            </a:r>
            <a:endParaRPr lang="ru-RU" b="1" dirty="0"/>
          </a:p>
        </p:txBody>
      </p:sp>
      <p:sp>
        <p:nvSpPr>
          <p:cNvPr id="6" name="Объект 5"/>
          <p:cNvSpPr>
            <a:spLocks noGrp="1"/>
          </p:cNvSpPr>
          <p:nvPr>
            <p:ph sz="quarter" idx="4"/>
          </p:nvPr>
        </p:nvSpPr>
        <p:spPr/>
        <p:txBody>
          <a:bodyPr>
            <a:normAutofit fontScale="92500" lnSpcReduction="20000"/>
          </a:bodyPr>
          <a:lstStyle/>
          <a:p>
            <a:r>
              <a:rPr lang="ru-RU" b="1" dirty="0"/>
              <a:t>Выступает за </a:t>
            </a:r>
            <a:r>
              <a:rPr lang="ru-RU" b="1" dirty="0" smtClean="0"/>
              <a:t>осторожное </a:t>
            </a:r>
            <a:r>
              <a:rPr lang="ru-RU" b="1" dirty="0"/>
              <a:t>применение вмешательств в геном </a:t>
            </a:r>
            <a:r>
              <a:rPr lang="ru-RU" b="1" dirty="0" smtClean="0"/>
              <a:t>человека</a:t>
            </a:r>
          </a:p>
          <a:p>
            <a:r>
              <a:rPr lang="ru-RU" b="1" dirty="0" smtClean="0"/>
              <a:t>Считает, что необходимо больше внимания уделять нравственному </a:t>
            </a:r>
            <a:r>
              <a:rPr lang="ru-RU" b="1" smtClean="0"/>
              <a:t>совершенствованию человека</a:t>
            </a:r>
            <a:endParaRPr lang="ru-RU" b="1" dirty="0" smtClean="0"/>
          </a:p>
          <a:p>
            <a:r>
              <a:rPr lang="ru-RU" b="1" dirty="0"/>
              <a:t>Считает, что вмешательства в геном человека </a:t>
            </a:r>
            <a:r>
              <a:rPr lang="ru-RU" b="1" dirty="0" smtClean="0"/>
              <a:t>могут иметь негативные последствия и изменить эволюцию</a:t>
            </a:r>
            <a:endParaRPr lang="ru-RU" b="1" dirty="0"/>
          </a:p>
          <a:p>
            <a:endParaRPr lang="ru-RU" dirty="0"/>
          </a:p>
        </p:txBody>
      </p:sp>
      <p:pic>
        <p:nvPicPr>
          <p:cNvPr id="7" name="Рисунок 6"/>
          <p:cNvPicPr>
            <a:picLocks noChangeAspect="1"/>
          </p:cNvPicPr>
          <p:nvPr/>
        </p:nvPicPr>
        <p:blipFill>
          <a:blip r:embed="rId2"/>
          <a:stretch>
            <a:fillRect/>
          </a:stretch>
        </p:blipFill>
        <p:spPr>
          <a:xfrm>
            <a:off x="9449869" y="13760"/>
            <a:ext cx="2742131" cy="2186673"/>
          </a:xfrm>
          <a:prstGeom prst="rect">
            <a:avLst/>
          </a:prstGeom>
        </p:spPr>
      </p:pic>
    </p:spTree>
    <p:extLst>
      <p:ext uri="{BB962C8B-B14F-4D97-AF65-F5344CB8AC3E}">
        <p14:creationId xmlns:p14="http://schemas.microsoft.com/office/powerpoint/2010/main" val="408101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Заголовок 1"/>
          <p:cNvSpPr>
            <a:spLocks noGrp="1"/>
          </p:cNvSpPr>
          <p:nvPr>
            <p:ph type="title"/>
          </p:nvPr>
        </p:nvSpPr>
        <p:spPr>
          <a:xfrm>
            <a:off x="1371600" y="685800"/>
            <a:ext cx="8280456" cy="773723"/>
          </a:xfrm>
        </p:spPr>
        <p:txBody>
          <a:bodyPr>
            <a:normAutofit/>
          </a:bodyPr>
          <a:lstStyle/>
          <a:p>
            <a:pPr eaLnBrk="1" hangingPunct="1"/>
            <a:r>
              <a:rPr lang="ru-RU" altLang="ru-RU" sz="3600" b="1" dirty="0"/>
              <a:t>Уровни моральных </a:t>
            </a:r>
            <a:r>
              <a:rPr lang="ru-RU" altLang="ru-RU" sz="3600" b="1" dirty="0" smtClean="0"/>
              <a:t>проблем</a:t>
            </a:r>
            <a:endParaRPr lang="ru-RU" altLang="ru-RU" sz="3600" b="1" dirty="0"/>
          </a:p>
        </p:txBody>
      </p:sp>
      <p:sp>
        <p:nvSpPr>
          <p:cNvPr id="54275" name="Объект 2"/>
          <p:cNvSpPr>
            <a:spLocks noGrp="1"/>
          </p:cNvSpPr>
          <p:nvPr>
            <p:ph idx="1"/>
          </p:nvPr>
        </p:nvSpPr>
        <p:spPr>
          <a:xfrm>
            <a:off x="764931" y="1881554"/>
            <a:ext cx="9733084" cy="4976446"/>
          </a:xfrm>
        </p:spPr>
        <p:txBody>
          <a:bodyPr>
            <a:normAutofit fontScale="92500" lnSpcReduction="10000"/>
          </a:bodyPr>
          <a:lstStyle/>
          <a:p>
            <a:pPr marL="0" indent="0">
              <a:buNone/>
            </a:pPr>
            <a:r>
              <a:rPr lang="ru-RU" altLang="ru-RU" b="1" u="sng" dirty="0" smtClean="0"/>
              <a:t>Уровень интересов индивида и семьи:</a:t>
            </a:r>
          </a:p>
          <a:p>
            <a:r>
              <a:rPr lang="ru-RU" altLang="ru-RU" b="1" dirty="0" smtClean="0"/>
              <a:t>Моральные проблемы, связанные с реализацией принципа уважения автономии личности (информирование, получение согласия на медицинское вмешательство, конфиденциальность)</a:t>
            </a:r>
          </a:p>
          <a:p>
            <a:r>
              <a:rPr lang="ru-RU" altLang="ru-RU" b="1" dirty="0"/>
              <a:t>Моральные проблемы, </a:t>
            </a:r>
            <a:r>
              <a:rPr lang="ru-RU" altLang="ru-RU" b="1" dirty="0" smtClean="0"/>
              <a:t>связанные с конфликтом интересов личности и интересов третьих лиц</a:t>
            </a:r>
          </a:p>
          <a:p>
            <a:pPr marL="0" indent="0">
              <a:buNone/>
            </a:pPr>
            <a:r>
              <a:rPr lang="ru-RU" altLang="ru-RU" b="1" u="sng" dirty="0" smtClean="0"/>
              <a:t>Уровень интересов общества:</a:t>
            </a:r>
          </a:p>
          <a:p>
            <a:r>
              <a:rPr lang="ru-RU" altLang="ru-RU" b="1" dirty="0"/>
              <a:t>Моральные проблемы, </a:t>
            </a:r>
            <a:r>
              <a:rPr lang="ru-RU" altLang="ru-RU" b="1" dirty="0" smtClean="0"/>
              <a:t>связанные с использованием информации в немедицинских целях и генетической дискриминацией</a:t>
            </a:r>
          </a:p>
          <a:p>
            <a:r>
              <a:rPr lang="ru-RU" altLang="ru-RU" b="1" dirty="0"/>
              <a:t>Моральные проблемы, связанные с идеями </a:t>
            </a:r>
            <a:r>
              <a:rPr lang="ru-RU" altLang="ru-RU" b="1" dirty="0" smtClean="0"/>
              <a:t>евгеники</a:t>
            </a:r>
          </a:p>
          <a:p>
            <a:r>
              <a:rPr lang="ru-RU" altLang="ru-RU" b="1" dirty="0"/>
              <a:t>Моральные проблемы, связанные </a:t>
            </a:r>
            <a:r>
              <a:rPr lang="ru-RU" altLang="ru-RU" b="1" dirty="0" smtClean="0"/>
              <a:t>с доступностью генетических технологией</a:t>
            </a:r>
          </a:p>
          <a:p>
            <a:pPr marL="0" indent="0">
              <a:buNone/>
            </a:pPr>
            <a:r>
              <a:rPr lang="ru-RU" altLang="ru-RU" b="1" u="sng" dirty="0" smtClean="0"/>
              <a:t>Уровень общефилософского понимания природы человека:</a:t>
            </a:r>
          </a:p>
          <a:p>
            <a:r>
              <a:rPr lang="ru-RU" altLang="ru-RU" b="1" dirty="0"/>
              <a:t>Моральные проблемы, связанные с </a:t>
            </a:r>
            <a:r>
              <a:rPr lang="ru-RU" b="1" dirty="0" smtClean="0"/>
              <a:t>преувеличением </a:t>
            </a:r>
            <a:r>
              <a:rPr lang="ru-RU" b="1" dirty="0"/>
              <a:t>степени влияния генетических факторов на </a:t>
            </a:r>
            <a:r>
              <a:rPr lang="ru-RU" b="1" dirty="0" smtClean="0"/>
              <a:t>человека и его поведение</a:t>
            </a:r>
            <a:endParaRPr lang="ru-RU" altLang="ru-RU" b="1" u="sng" dirty="0" smtClean="0"/>
          </a:p>
          <a:p>
            <a:pPr marL="457200" indent="-457200">
              <a:buFont typeface="Century Gothic" panose="020B0502020202020204" pitchFamily="34" charset="0"/>
              <a:buAutoNum type="arabicPeriod"/>
            </a:pPr>
            <a:endParaRPr lang="ru-RU" altLang="ru-RU" b="1" dirty="0" smtClean="0"/>
          </a:p>
        </p:txBody>
      </p:sp>
      <p:pic>
        <p:nvPicPr>
          <p:cNvPr id="2" name="Рисунок 1"/>
          <p:cNvPicPr>
            <a:picLocks noChangeAspect="1"/>
          </p:cNvPicPr>
          <p:nvPr/>
        </p:nvPicPr>
        <p:blipFill>
          <a:blip r:embed="rId2"/>
          <a:stretch>
            <a:fillRect/>
          </a:stretch>
        </p:blipFill>
        <p:spPr>
          <a:xfrm>
            <a:off x="10568353" y="35169"/>
            <a:ext cx="1491762" cy="2237643"/>
          </a:xfrm>
          <a:prstGeom prst="rect">
            <a:avLst/>
          </a:prstGeom>
        </p:spPr>
      </p:pic>
      <p:pic>
        <p:nvPicPr>
          <p:cNvPr id="3" name="Рисунок 2"/>
          <p:cNvPicPr>
            <a:picLocks noChangeAspect="1"/>
          </p:cNvPicPr>
          <p:nvPr/>
        </p:nvPicPr>
        <p:blipFill>
          <a:blip r:embed="rId3"/>
          <a:stretch>
            <a:fillRect/>
          </a:stretch>
        </p:blipFill>
        <p:spPr>
          <a:xfrm>
            <a:off x="10566541" y="2382716"/>
            <a:ext cx="1494833" cy="2123342"/>
          </a:xfrm>
          <a:prstGeom prst="rect">
            <a:avLst/>
          </a:prstGeom>
        </p:spPr>
      </p:pic>
      <p:pic>
        <p:nvPicPr>
          <p:cNvPr id="5" name="Рисунок 4"/>
          <p:cNvPicPr>
            <a:picLocks noChangeAspect="1"/>
          </p:cNvPicPr>
          <p:nvPr/>
        </p:nvPicPr>
        <p:blipFill>
          <a:blip r:embed="rId4"/>
          <a:stretch>
            <a:fillRect/>
          </a:stretch>
        </p:blipFill>
        <p:spPr>
          <a:xfrm>
            <a:off x="10565281" y="4615962"/>
            <a:ext cx="1497355" cy="2127738"/>
          </a:xfrm>
          <a:prstGeom prst="rect">
            <a:avLst/>
          </a:prstGeom>
        </p:spPr>
      </p:pic>
    </p:spTree>
    <p:extLst>
      <p:ext uri="{BB962C8B-B14F-4D97-AF65-F5344CB8AC3E}">
        <p14:creationId xmlns:p14="http://schemas.microsoft.com/office/powerpoint/2010/main" val="38045347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Заголовок 1"/>
          <p:cNvSpPr>
            <a:spLocks noGrp="1"/>
          </p:cNvSpPr>
          <p:nvPr>
            <p:ph type="title"/>
          </p:nvPr>
        </p:nvSpPr>
        <p:spPr>
          <a:xfrm>
            <a:off x="1371600" y="290146"/>
            <a:ext cx="5627077" cy="879231"/>
          </a:xfrm>
        </p:spPr>
        <p:txBody>
          <a:bodyPr/>
          <a:lstStyle/>
          <a:p>
            <a:pPr eaLnBrk="1" hangingPunct="1"/>
            <a:r>
              <a:rPr lang="ru-RU" altLang="ru-RU" sz="3600" b="1" dirty="0" smtClean="0"/>
              <a:t>Евгеника</a:t>
            </a:r>
            <a:endParaRPr lang="ru-RU" altLang="ru-RU" sz="3600" b="1" dirty="0"/>
          </a:p>
        </p:txBody>
      </p:sp>
      <p:sp>
        <p:nvSpPr>
          <p:cNvPr id="60419" name="Объект 2"/>
          <p:cNvSpPr>
            <a:spLocks noGrp="1"/>
          </p:cNvSpPr>
          <p:nvPr>
            <p:ph idx="1"/>
          </p:nvPr>
        </p:nvSpPr>
        <p:spPr>
          <a:xfrm>
            <a:off x="888023" y="1412876"/>
            <a:ext cx="5495315" cy="4835525"/>
          </a:xfrm>
        </p:spPr>
        <p:txBody>
          <a:bodyPr/>
          <a:lstStyle/>
          <a:p>
            <a:r>
              <a:rPr lang="ru-RU" dirty="0"/>
              <a:t>Термин "евгеника" предложен </a:t>
            </a:r>
            <a:r>
              <a:rPr lang="ru-RU" dirty="0" smtClean="0"/>
              <a:t>в </a:t>
            </a:r>
            <a:r>
              <a:rPr lang="ru-RU" dirty="0"/>
              <a:t>1883 г. Френсисом </a:t>
            </a:r>
            <a:r>
              <a:rPr lang="ru-RU" dirty="0" err="1" smtClean="0"/>
              <a:t>Гальтоном</a:t>
            </a:r>
            <a:r>
              <a:rPr lang="ru-RU" dirty="0"/>
              <a:t>, кузеном Ч. </a:t>
            </a:r>
            <a:r>
              <a:rPr lang="ru-RU" dirty="0" smtClean="0"/>
              <a:t>Дарвина. По </a:t>
            </a:r>
            <a:r>
              <a:rPr lang="ru-RU" dirty="0" err="1"/>
              <a:t>Гальтону</a:t>
            </a:r>
            <a:r>
              <a:rPr lang="ru-RU" dirty="0"/>
              <a:t>, евгеника призвана разрабатывать методы социального контроля, которые "могут исправить или улучшить расовые качества будущих поколений, как физические, так и интеллектуальные</a:t>
            </a:r>
            <a:r>
              <a:rPr lang="ru-RU" dirty="0" smtClean="0"/>
              <a:t>"</a:t>
            </a:r>
          </a:p>
          <a:p>
            <a:r>
              <a:rPr lang="ru-RU" dirty="0" smtClean="0"/>
              <a:t>В </a:t>
            </a:r>
            <a:r>
              <a:rPr lang="ru-RU" dirty="0"/>
              <a:t>первой половине XX века, когда евгеника была особенно влиятельным научным и политическим движением, видные его представители выступали в роли консультантов при правительствах многих стран по вопросам аборта, стерилизации, психиатрической помощи, образования, эмиграции и т.д.</a:t>
            </a:r>
            <a:endParaRPr lang="ru-RU" altLang="ru-RU" dirty="0" smtClean="0"/>
          </a:p>
        </p:txBody>
      </p:sp>
      <p:pic>
        <p:nvPicPr>
          <p:cNvPr id="60420"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6377" y="3523525"/>
            <a:ext cx="2458080" cy="309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3"/>
          <a:stretch>
            <a:fillRect/>
          </a:stretch>
        </p:blipFill>
        <p:spPr>
          <a:xfrm>
            <a:off x="7447085" y="179585"/>
            <a:ext cx="3950325" cy="2965024"/>
          </a:xfrm>
          <a:prstGeom prst="rect">
            <a:avLst/>
          </a:prstGeom>
        </p:spPr>
      </p:pic>
      <p:pic>
        <p:nvPicPr>
          <p:cNvPr id="3" name="Рисунок 2"/>
          <p:cNvPicPr>
            <a:picLocks noChangeAspect="1"/>
          </p:cNvPicPr>
          <p:nvPr/>
        </p:nvPicPr>
        <p:blipFill>
          <a:blip r:embed="rId4"/>
          <a:stretch>
            <a:fillRect/>
          </a:stretch>
        </p:blipFill>
        <p:spPr>
          <a:xfrm>
            <a:off x="9007497" y="3285286"/>
            <a:ext cx="2802624" cy="3572714"/>
          </a:xfrm>
          <a:prstGeom prst="rect">
            <a:avLst/>
          </a:prstGeom>
        </p:spPr>
      </p:pic>
    </p:spTree>
    <p:extLst>
      <p:ext uri="{BB962C8B-B14F-4D97-AF65-F5344CB8AC3E}">
        <p14:creationId xmlns:p14="http://schemas.microsoft.com/office/powerpoint/2010/main" val="20276683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p:cNvSpPr>
            <a:spLocks noGrp="1"/>
          </p:cNvSpPr>
          <p:nvPr>
            <p:ph type="title"/>
          </p:nvPr>
        </p:nvSpPr>
        <p:spPr>
          <a:xfrm>
            <a:off x="1371600" y="342900"/>
            <a:ext cx="8263644" cy="1199051"/>
          </a:xfrm>
        </p:spPr>
        <p:txBody>
          <a:bodyPr>
            <a:normAutofit/>
          </a:bodyPr>
          <a:lstStyle/>
          <a:p>
            <a:r>
              <a:rPr lang="ru-RU" altLang="ru-RU" sz="3600" b="1" dirty="0"/>
              <a:t>Конвенция </a:t>
            </a:r>
            <a:r>
              <a:rPr lang="ru-RU" altLang="ru-RU" sz="3600" b="1" dirty="0" smtClean="0"/>
              <a:t>«</a:t>
            </a:r>
            <a:r>
              <a:rPr lang="ru-RU" altLang="ru-RU" sz="3600" b="1" dirty="0"/>
              <a:t>О правах человека и биомедицине», </a:t>
            </a:r>
            <a:r>
              <a:rPr lang="ru-RU" altLang="ru-RU" sz="3600" b="1" dirty="0" smtClean="0"/>
              <a:t>Совет </a:t>
            </a:r>
            <a:r>
              <a:rPr lang="ru-RU" altLang="ru-RU" sz="3600" b="1" dirty="0"/>
              <a:t>Европы 1996г.</a:t>
            </a:r>
            <a:endParaRPr lang="ru-RU" altLang="ru-RU" sz="3600" dirty="0"/>
          </a:p>
        </p:txBody>
      </p:sp>
      <p:sp>
        <p:nvSpPr>
          <p:cNvPr id="55299" name="Объект 2"/>
          <p:cNvSpPr>
            <a:spLocks noGrp="1"/>
          </p:cNvSpPr>
          <p:nvPr>
            <p:ph idx="1"/>
          </p:nvPr>
        </p:nvSpPr>
        <p:spPr>
          <a:xfrm>
            <a:off x="2008189" y="1700213"/>
            <a:ext cx="8264525" cy="4824412"/>
          </a:xfrm>
        </p:spPr>
        <p:txBody>
          <a:bodyPr>
            <a:normAutofit lnSpcReduction="10000"/>
          </a:bodyPr>
          <a:lstStyle/>
          <a:p>
            <a:r>
              <a:rPr lang="ru-RU" b="1" dirty="0"/>
              <a:t>Любая форма дискриминации в отношении лица по признаку его генетического наследия запрещается. </a:t>
            </a:r>
          </a:p>
          <a:p>
            <a:r>
              <a:rPr lang="ru-RU" b="1" dirty="0" smtClean="0"/>
              <a:t>Прогностические </a:t>
            </a:r>
            <a:r>
              <a:rPr lang="ru-RU" b="1" dirty="0"/>
              <a:t>тесты на наличие генетического заболевания или на наличие генетической предрасположенности к тому или иному заболеванию могут проводиться только в медицинских целях или в целях медицинской науки и при условии надлежащей консультации специалиста - генетика. </a:t>
            </a:r>
          </a:p>
          <a:p>
            <a:r>
              <a:rPr lang="ru-RU" b="1" dirty="0" smtClean="0"/>
              <a:t>Вмешательство </a:t>
            </a:r>
            <a:r>
              <a:rPr lang="ru-RU" b="1" dirty="0"/>
              <a:t>в геном человека, направленное на его модификацию, может быть осуществлено лишь в профилактических, диагностических или терапевтических целях и только при условии, что оно не направлено на изменение генома наследников данного человека. </a:t>
            </a:r>
          </a:p>
          <a:p>
            <a:r>
              <a:rPr lang="ru-RU" b="1" dirty="0" smtClean="0"/>
              <a:t>Не </a:t>
            </a:r>
            <a:r>
              <a:rPr lang="ru-RU" b="1" dirty="0"/>
              <a:t>допускается использование вспомогательный медицинских технологий деторождения в целях выбора пола будущего ребенка, за исключением случаев, когда это делается с тем, чтобы предотвратить наследование будущим ребенком заболевания, связанного с полом. </a:t>
            </a:r>
          </a:p>
          <a:p>
            <a:pPr eaLnBrk="1" hangingPunct="1"/>
            <a:endParaRPr lang="ru-RU" altLang="ru-RU" b="1" dirty="0" smtClean="0"/>
          </a:p>
        </p:txBody>
      </p:sp>
      <p:pic>
        <p:nvPicPr>
          <p:cNvPr id="2" name="Рисунок 1"/>
          <p:cNvPicPr>
            <a:picLocks noChangeAspect="1"/>
          </p:cNvPicPr>
          <p:nvPr/>
        </p:nvPicPr>
        <p:blipFill>
          <a:blip r:embed="rId2"/>
          <a:stretch>
            <a:fillRect/>
          </a:stretch>
        </p:blipFill>
        <p:spPr>
          <a:xfrm>
            <a:off x="9635244" y="99955"/>
            <a:ext cx="2463410" cy="1441996"/>
          </a:xfrm>
          <a:prstGeom prst="rect">
            <a:avLst/>
          </a:prstGeom>
        </p:spPr>
      </p:pic>
    </p:spTree>
    <p:extLst>
      <p:ext uri="{BB962C8B-B14F-4D97-AF65-F5344CB8AC3E}">
        <p14:creationId xmlns:p14="http://schemas.microsoft.com/office/powerpoint/2010/main" val="16934204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Заголовок 1"/>
          <p:cNvSpPr>
            <a:spLocks noGrp="1"/>
          </p:cNvSpPr>
          <p:nvPr>
            <p:ph type="title"/>
          </p:nvPr>
        </p:nvSpPr>
        <p:spPr>
          <a:xfrm>
            <a:off x="1371600" y="101923"/>
            <a:ext cx="8433715" cy="1554615"/>
          </a:xfrm>
        </p:spPr>
        <p:txBody>
          <a:bodyPr>
            <a:noAutofit/>
          </a:bodyPr>
          <a:lstStyle/>
          <a:p>
            <a:pPr eaLnBrk="1" hangingPunct="1"/>
            <a:r>
              <a:rPr lang="ru-RU" altLang="ru-RU" sz="3600" dirty="0"/>
              <a:t>«</a:t>
            </a:r>
            <a:r>
              <a:rPr lang="ru-RU" altLang="ru-RU" sz="3600" b="1" dirty="0"/>
              <a:t>Всеобщая декларация о геноме человека и о правах человека», ЮНЕСКО, 1997г.</a:t>
            </a:r>
            <a:br>
              <a:rPr lang="ru-RU" altLang="ru-RU" sz="3600" b="1" dirty="0"/>
            </a:br>
            <a:endParaRPr lang="ru-RU" altLang="ru-RU" sz="3600" b="1" dirty="0"/>
          </a:p>
        </p:txBody>
      </p:sp>
      <p:sp>
        <p:nvSpPr>
          <p:cNvPr id="56323" name="Объект 2"/>
          <p:cNvSpPr>
            <a:spLocks noGrp="1"/>
          </p:cNvSpPr>
          <p:nvPr>
            <p:ph idx="1"/>
          </p:nvPr>
        </p:nvSpPr>
        <p:spPr/>
        <p:txBody>
          <a:bodyPr/>
          <a:lstStyle/>
          <a:p>
            <a:pPr eaLnBrk="1" hangingPunct="1"/>
            <a:r>
              <a:rPr lang="ru-RU" altLang="ru-RU" b="1" dirty="0" smtClean="0"/>
              <a:t>Геном человека лежит в основе изначальной общности всех представителей человеческого рода, а также признания их неотъемлемого достоинства и разнообразия. </a:t>
            </a:r>
          </a:p>
          <a:p>
            <a:pPr eaLnBrk="1" hangingPunct="1"/>
            <a:r>
              <a:rPr lang="ru-RU" altLang="ru-RU" b="1" dirty="0" smtClean="0"/>
              <a:t>Геном человека знаменует собой достояние человечества.</a:t>
            </a:r>
          </a:p>
          <a:p>
            <a:pPr eaLnBrk="1" hangingPunct="1"/>
            <a:r>
              <a:rPr lang="ru-RU" altLang="ru-RU" b="1" dirty="0" smtClean="0"/>
              <a:t>Каждый человек имеет право на уважение его достоинства и его прав, вне зависимости от его генетических характеристик.</a:t>
            </a:r>
          </a:p>
          <a:p>
            <a:pPr eaLnBrk="1" hangingPunct="1"/>
            <a:r>
              <a:rPr lang="ru-RU" altLang="ru-RU" b="1" dirty="0" smtClean="0"/>
              <a:t>Такое достоинство непреложно означает, что личность человека не может сводиться к его генетическим характеристикам, и требует уважения его уникальности и неповторимости.</a:t>
            </a:r>
          </a:p>
        </p:txBody>
      </p:sp>
      <p:pic>
        <p:nvPicPr>
          <p:cNvPr id="2" name="Рисунок 1"/>
          <p:cNvPicPr>
            <a:picLocks noChangeAspect="1"/>
          </p:cNvPicPr>
          <p:nvPr/>
        </p:nvPicPr>
        <p:blipFill>
          <a:blip r:embed="rId2"/>
          <a:stretch>
            <a:fillRect/>
          </a:stretch>
        </p:blipFill>
        <p:spPr>
          <a:xfrm>
            <a:off x="9805315" y="101923"/>
            <a:ext cx="2334970" cy="1554615"/>
          </a:xfrm>
          <a:prstGeom prst="rect">
            <a:avLst/>
          </a:prstGeom>
        </p:spPr>
      </p:pic>
    </p:spTree>
    <p:extLst>
      <p:ext uri="{BB962C8B-B14F-4D97-AF65-F5344CB8AC3E}">
        <p14:creationId xmlns:p14="http://schemas.microsoft.com/office/powerpoint/2010/main" val="40980773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Заголовок 1"/>
          <p:cNvSpPr>
            <a:spLocks noGrp="1"/>
          </p:cNvSpPr>
          <p:nvPr>
            <p:ph type="title"/>
          </p:nvPr>
        </p:nvSpPr>
        <p:spPr>
          <a:xfrm>
            <a:off x="1371600" y="325315"/>
            <a:ext cx="8871438" cy="1303461"/>
          </a:xfrm>
        </p:spPr>
        <p:txBody>
          <a:bodyPr/>
          <a:lstStyle/>
          <a:p>
            <a:r>
              <a:rPr lang="ru-RU" altLang="ru-RU" sz="3600" b="1" dirty="0"/>
              <a:t>«Этические принципы медицинской генетики», </a:t>
            </a:r>
            <a:r>
              <a:rPr lang="ru-RU" altLang="ru-RU" sz="3600" b="1" dirty="0" smtClean="0"/>
              <a:t>ВОЗ, 1997г</a:t>
            </a:r>
            <a:r>
              <a:rPr lang="ru-RU" altLang="ru-RU" sz="3600" b="1" dirty="0"/>
              <a:t>.</a:t>
            </a:r>
          </a:p>
        </p:txBody>
      </p:sp>
      <p:sp>
        <p:nvSpPr>
          <p:cNvPr id="3" name="Объект 2"/>
          <p:cNvSpPr>
            <a:spLocks noGrp="1"/>
          </p:cNvSpPr>
          <p:nvPr>
            <p:ph idx="1"/>
          </p:nvPr>
        </p:nvSpPr>
        <p:spPr>
          <a:xfrm>
            <a:off x="1524000" y="1628776"/>
            <a:ext cx="9144000" cy="4968875"/>
          </a:xfrm>
        </p:spPr>
        <p:txBody>
          <a:bodyPr rtlCol="0">
            <a:normAutofit/>
          </a:bodyPr>
          <a:lstStyle/>
          <a:p>
            <a:pPr>
              <a:spcAft>
                <a:spcPts val="0"/>
              </a:spcAft>
              <a:defRPr/>
            </a:pPr>
            <a:r>
              <a:rPr lang="ru-RU" b="1" dirty="0" smtClean="0">
                <a:latin typeface="Times New Roman" pitchFamily="18" charset="0"/>
                <a:cs typeface="Times New Roman" pitchFamily="18" charset="0"/>
              </a:rPr>
              <a:t>Справедливое </a:t>
            </a:r>
            <a:r>
              <a:rPr lang="ru-RU" b="1" dirty="0">
                <a:latin typeface="Times New Roman" pitchFamily="18" charset="0"/>
                <a:cs typeface="Times New Roman" pitchFamily="18" charset="0"/>
              </a:rPr>
              <a:t>распределение общественных ресурсов, выделенных для генетической службы, в пользу наиболее нуждающихся в </a:t>
            </a:r>
            <a:r>
              <a:rPr lang="ru-RU" b="1" dirty="0" smtClean="0">
                <a:latin typeface="Times New Roman" pitchFamily="18" charset="0"/>
                <a:cs typeface="Times New Roman" pitchFamily="18" charset="0"/>
              </a:rPr>
              <a:t>них</a:t>
            </a:r>
          </a:p>
          <a:p>
            <a:pPr>
              <a:spcAft>
                <a:spcPts val="0"/>
              </a:spcAft>
              <a:defRPr/>
            </a:pPr>
            <a:r>
              <a:rPr lang="ru-RU" b="1" dirty="0" smtClean="0">
                <a:latin typeface="Times New Roman" pitchFamily="18" charset="0"/>
                <a:cs typeface="Times New Roman" pitchFamily="18" charset="0"/>
              </a:rPr>
              <a:t>Добровольность </a:t>
            </a:r>
            <a:r>
              <a:rPr lang="ru-RU" b="1" dirty="0">
                <a:latin typeface="Times New Roman" pitchFamily="18" charset="0"/>
                <a:cs typeface="Times New Roman" pitchFamily="18" charset="0"/>
              </a:rPr>
              <a:t>участия людей во всех медико-генетических процедурах, включая тестирование и </a:t>
            </a:r>
            <a:r>
              <a:rPr lang="ru-RU" b="1" dirty="0" smtClean="0">
                <a:latin typeface="Times New Roman" pitchFamily="18" charset="0"/>
                <a:cs typeface="Times New Roman" pitchFamily="18" charset="0"/>
              </a:rPr>
              <a:t>лечение</a:t>
            </a:r>
          </a:p>
          <a:p>
            <a:pPr>
              <a:spcAft>
                <a:spcPts val="0"/>
              </a:spcAft>
              <a:defRPr/>
            </a:pPr>
            <a:r>
              <a:rPr lang="ru-RU" b="1" dirty="0" smtClean="0">
                <a:latin typeface="Times New Roman" pitchFamily="18" charset="0"/>
                <a:cs typeface="Times New Roman" pitchFamily="18" charset="0"/>
              </a:rPr>
              <a:t>Исключение </a:t>
            </a:r>
            <a:r>
              <a:rPr lang="ru-RU" b="1" dirty="0">
                <a:latin typeface="Times New Roman" pitchFamily="18" charset="0"/>
                <a:cs typeface="Times New Roman" pitchFamily="18" charset="0"/>
              </a:rPr>
              <a:t>какого-либо принуждения со стороны государства, общества, </a:t>
            </a:r>
            <a:r>
              <a:rPr lang="ru-RU" b="1" dirty="0" smtClean="0">
                <a:latin typeface="Times New Roman" pitchFamily="18" charset="0"/>
                <a:cs typeface="Times New Roman" pitchFamily="18" charset="0"/>
              </a:rPr>
              <a:t>врачей</a:t>
            </a:r>
          </a:p>
          <a:p>
            <a:pPr>
              <a:spcAft>
                <a:spcPts val="0"/>
              </a:spcAft>
              <a:defRPr/>
            </a:pPr>
            <a:r>
              <a:rPr lang="ru-RU" altLang="ru-RU" b="1" dirty="0" smtClean="0">
                <a:latin typeface="Times New Roman" panose="02020603050405020304" pitchFamily="18" charset="0"/>
                <a:cs typeface="Times New Roman" panose="02020603050405020304" pitchFamily="18" charset="0"/>
              </a:rPr>
              <a:t>Предупреждение основанной на генетической информации дискриминации при трудоустройстве, страховании или обучении</a:t>
            </a:r>
            <a:endParaRPr lang="ru-RU" altLang="ru-RU" b="1" dirty="0">
              <a:latin typeface="Times New Roman" panose="02020603050405020304" pitchFamily="18" charset="0"/>
              <a:cs typeface="Times New Roman" panose="02020603050405020304" pitchFamily="18" charset="0"/>
            </a:endParaRPr>
          </a:p>
          <a:p>
            <a:pPr>
              <a:spcAft>
                <a:spcPts val="0"/>
              </a:spcAft>
              <a:defRPr/>
            </a:pPr>
            <a:r>
              <a:rPr lang="ru-RU" altLang="ru-RU" b="1" dirty="0" smtClean="0">
                <a:latin typeface="Times New Roman" panose="02020603050405020304" pitchFamily="18" charset="0"/>
                <a:cs typeface="Times New Roman" panose="02020603050405020304" pitchFamily="18" charset="0"/>
              </a:rPr>
              <a:t> Совместная работа с представителями других профессий по оказанию всех видов медицинской и социальной помощи больным, страдающим наследственными заболеваниями, и их семьям</a:t>
            </a:r>
          </a:p>
          <a:p>
            <a:pPr>
              <a:spcAft>
                <a:spcPts val="0"/>
              </a:spcAft>
              <a:defRPr/>
            </a:pPr>
            <a:r>
              <a:rPr lang="ru-RU" altLang="ru-RU" b="1" dirty="0" smtClean="0">
                <a:latin typeface="Times New Roman" panose="02020603050405020304" pitchFamily="18" charset="0"/>
                <a:cs typeface="Times New Roman" panose="02020603050405020304" pitchFamily="18" charset="0"/>
              </a:rPr>
              <a:t>Использование понятного, доступного языка при общении с больным</a:t>
            </a:r>
          </a:p>
          <a:p>
            <a:pPr>
              <a:spcAft>
                <a:spcPts val="0"/>
              </a:spcAft>
              <a:defRPr/>
            </a:pPr>
            <a:r>
              <a:rPr lang="ru-RU" altLang="ru-RU" b="1" dirty="0" smtClean="0">
                <a:latin typeface="Times New Roman" panose="02020603050405020304" pitchFamily="18" charset="0"/>
                <a:cs typeface="Times New Roman" panose="02020603050405020304" pitchFamily="18" charset="0"/>
              </a:rPr>
              <a:t>Регулярное обеспечение больных необходимой помощью или поддерживающим лечением</a:t>
            </a:r>
            <a:endParaRPr lang="ru-RU" altLang="ru-RU" b="1" dirty="0" smtClean="0">
              <a:latin typeface="Arial" panose="020B0604020202020204" pitchFamily="34" charset="0"/>
            </a:endParaRPr>
          </a:p>
          <a:p>
            <a:pPr marL="457200" indent="-457200">
              <a:spcAft>
                <a:spcPts val="0"/>
              </a:spcAft>
              <a:buFont typeface="Arial" panose="020B0604020202020204" pitchFamily="34" charset="0"/>
              <a:buChar char="•"/>
              <a:defRPr/>
            </a:pPr>
            <a:endParaRPr lang="ru-RU" dirty="0"/>
          </a:p>
        </p:txBody>
      </p:sp>
      <p:pic>
        <p:nvPicPr>
          <p:cNvPr id="2" name="Рисунок 1"/>
          <p:cNvPicPr>
            <a:picLocks noChangeAspect="1"/>
          </p:cNvPicPr>
          <p:nvPr/>
        </p:nvPicPr>
        <p:blipFill>
          <a:blip r:embed="rId2"/>
          <a:stretch>
            <a:fillRect/>
          </a:stretch>
        </p:blipFill>
        <p:spPr>
          <a:xfrm>
            <a:off x="10243038" y="0"/>
            <a:ext cx="1948962" cy="1948962"/>
          </a:xfrm>
          <a:prstGeom prst="rect">
            <a:avLst/>
          </a:prstGeom>
        </p:spPr>
      </p:pic>
    </p:spTree>
    <p:extLst>
      <p:ext uri="{BB962C8B-B14F-4D97-AF65-F5344CB8AC3E}">
        <p14:creationId xmlns:p14="http://schemas.microsoft.com/office/powerpoint/2010/main" val="20199168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685800"/>
          </a:xfrm>
        </p:spPr>
        <p:txBody>
          <a:bodyPr>
            <a:normAutofit/>
          </a:bodyPr>
          <a:lstStyle/>
          <a:p>
            <a:r>
              <a:rPr lang="ru-RU" altLang="ru-RU" sz="3600" b="1" dirty="0"/>
              <a:t>Медицинская генетика</a:t>
            </a:r>
            <a:endParaRPr lang="ru-RU" sz="3600" b="1" dirty="0"/>
          </a:p>
        </p:txBody>
      </p:sp>
      <p:sp>
        <p:nvSpPr>
          <p:cNvPr id="3" name="Объект 2"/>
          <p:cNvSpPr>
            <a:spLocks noGrp="1"/>
          </p:cNvSpPr>
          <p:nvPr>
            <p:ph idx="1"/>
          </p:nvPr>
        </p:nvSpPr>
        <p:spPr>
          <a:xfrm>
            <a:off x="1371600" y="2244407"/>
            <a:ext cx="9601200" cy="3622993"/>
          </a:xfrm>
        </p:spPr>
        <p:txBody>
          <a:bodyPr/>
          <a:lstStyle/>
          <a:p>
            <a:pPr>
              <a:spcAft>
                <a:spcPts val="0"/>
              </a:spcAft>
              <a:buFont typeface="Wingdings 3" charset="2"/>
              <a:buChar char=""/>
              <a:defRPr/>
            </a:pPr>
            <a:r>
              <a:rPr lang="ru-RU" b="1" dirty="0"/>
              <a:t>изучает роль наследственности в патологии человека, закономерности передачи от поколения к поколению наследственных болезней, разрабатывает методы диагностики, лечения и профилактики наследственной патологии, включая болезни с наследственной предрасположенностью </a:t>
            </a:r>
          </a:p>
        </p:txBody>
      </p:sp>
      <p:sp>
        <p:nvSpPr>
          <p:cNvPr id="7" name="Скругленный прямоугольник 6"/>
          <p:cNvSpPr/>
          <p:nvPr/>
        </p:nvSpPr>
        <p:spPr>
          <a:xfrm>
            <a:off x="4721469" y="3716215"/>
            <a:ext cx="262889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Медицинская генетика</a:t>
            </a:r>
            <a:endParaRPr lang="ru-RU" dirty="0"/>
          </a:p>
        </p:txBody>
      </p:sp>
      <p:sp>
        <p:nvSpPr>
          <p:cNvPr id="8" name="Скругленный прямоугольник 7"/>
          <p:cNvSpPr/>
          <p:nvPr/>
        </p:nvSpPr>
        <p:spPr>
          <a:xfrm>
            <a:off x="1925515" y="4953000"/>
            <a:ext cx="230358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Генетическая диагностика</a:t>
            </a:r>
            <a:endParaRPr lang="ru-RU" dirty="0"/>
          </a:p>
        </p:txBody>
      </p:sp>
      <p:sp>
        <p:nvSpPr>
          <p:cNvPr id="9" name="Скругленный прямоугольник 8"/>
          <p:cNvSpPr/>
          <p:nvPr/>
        </p:nvSpPr>
        <p:spPr>
          <a:xfrm>
            <a:off x="8159263" y="4953000"/>
            <a:ext cx="255856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Генная терапия</a:t>
            </a:r>
            <a:endParaRPr lang="ru-RU" dirty="0"/>
          </a:p>
        </p:txBody>
      </p:sp>
      <p:cxnSp>
        <p:nvCxnSpPr>
          <p:cNvPr id="24" name="Прямая со стрелкой 23"/>
          <p:cNvCxnSpPr>
            <a:endCxn id="8" idx="3"/>
          </p:cNvCxnSpPr>
          <p:nvPr/>
        </p:nvCxnSpPr>
        <p:spPr>
          <a:xfrm flipH="1">
            <a:off x="4229099" y="4630615"/>
            <a:ext cx="1806820" cy="7795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stCxn id="7" idx="2"/>
            <a:endCxn id="9" idx="1"/>
          </p:cNvCxnSpPr>
          <p:nvPr/>
        </p:nvCxnSpPr>
        <p:spPr>
          <a:xfrm>
            <a:off x="6035919" y="4630615"/>
            <a:ext cx="2123344" cy="7795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4" name="Рисунок 3"/>
          <p:cNvPicPr>
            <a:picLocks noChangeAspect="1"/>
          </p:cNvPicPr>
          <p:nvPr/>
        </p:nvPicPr>
        <p:blipFill>
          <a:blip r:embed="rId2"/>
          <a:stretch>
            <a:fillRect/>
          </a:stretch>
        </p:blipFill>
        <p:spPr>
          <a:xfrm>
            <a:off x="8824548" y="0"/>
            <a:ext cx="3367452" cy="2244407"/>
          </a:xfrm>
          <a:prstGeom prst="rect">
            <a:avLst/>
          </a:prstGeom>
        </p:spPr>
      </p:pic>
    </p:spTree>
    <p:extLst>
      <p:ext uri="{BB962C8B-B14F-4D97-AF65-F5344CB8AC3E}">
        <p14:creationId xmlns:p14="http://schemas.microsoft.com/office/powerpoint/2010/main" val="2535127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1107831"/>
          </a:xfrm>
        </p:spPr>
        <p:txBody>
          <a:bodyPr>
            <a:normAutofit/>
          </a:bodyPr>
          <a:lstStyle/>
          <a:p>
            <a:r>
              <a:rPr lang="ru-RU" altLang="ru-RU" sz="3600" b="1" dirty="0"/>
              <a:t>Генетическая диагностика</a:t>
            </a:r>
            <a:endParaRPr lang="ru-RU" sz="3600" dirty="0"/>
          </a:p>
        </p:txBody>
      </p:sp>
      <p:sp>
        <p:nvSpPr>
          <p:cNvPr id="3" name="Объект 2"/>
          <p:cNvSpPr>
            <a:spLocks noGrp="1"/>
          </p:cNvSpPr>
          <p:nvPr>
            <p:ph idx="1"/>
          </p:nvPr>
        </p:nvSpPr>
        <p:spPr>
          <a:xfrm>
            <a:off x="1371600" y="1696915"/>
            <a:ext cx="7238634" cy="4170485"/>
          </a:xfrm>
        </p:spPr>
        <p:txBody>
          <a:bodyPr/>
          <a:lstStyle/>
          <a:p>
            <a:r>
              <a:rPr lang="ru-RU" b="1" dirty="0"/>
              <a:t>П</a:t>
            </a:r>
            <a:r>
              <a:rPr lang="ru-RU" b="1" dirty="0" smtClean="0"/>
              <a:t>рименяется </a:t>
            </a:r>
            <a:r>
              <a:rPr lang="ru-RU" b="1" dirty="0"/>
              <a:t>на различных этапах жизни человека и позволяет выявить наличие заболеваний, вызванных генетической патологией, или предрасположенность к ряду </a:t>
            </a:r>
            <a:r>
              <a:rPr lang="ru-RU" b="1" dirty="0" smtClean="0"/>
              <a:t>заболеваний</a:t>
            </a:r>
          </a:p>
          <a:p>
            <a:r>
              <a:rPr lang="ru-RU" b="1" dirty="0"/>
              <a:t>П</a:t>
            </a:r>
            <a:r>
              <a:rPr lang="ru-RU" b="1" dirty="0" smtClean="0"/>
              <a:t>роводится </a:t>
            </a:r>
            <a:r>
              <a:rPr lang="ru-RU" b="1" dirty="0"/>
              <a:t>в соответствии </a:t>
            </a:r>
            <a:r>
              <a:rPr lang="ru-RU" b="1" dirty="0" smtClean="0"/>
              <a:t>на основе добровольного </a:t>
            </a:r>
            <a:r>
              <a:rPr lang="ru-RU" b="1" dirty="0"/>
              <a:t>информированного </a:t>
            </a:r>
            <a:r>
              <a:rPr lang="ru-RU" b="1" dirty="0" smtClean="0"/>
              <a:t>согласия и с соблюдением конфиденциальности</a:t>
            </a:r>
          </a:p>
          <a:p>
            <a:r>
              <a:rPr lang="ru-RU" altLang="ru-RU" b="1" dirty="0" smtClean="0"/>
              <a:t>Существует разрыв </a:t>
            </a:r>
            <a:r>
              <a:rPr lang="ru-RU" altLang="ru-RU" b="1" dirty="0"/>
              <a:t>между успехами диагностики наследственных болезней и способностью их </a:t>
            </a:r>
            <a:r>
              <a:rPr lang="ru-RU" altLang="ru-RU" b="1" dirty="0" smtClean="0"/>
              <a:t>лечить</a:t>
            </a:r>
            <a:endParaRPr lang="ru-RU" b="1" dirty="0" smtClean="0"/>
          </a:p>
        </p:txBody>
      </p:sp>
      <p:pic>
        <p:nvPicPr>
          <p:cNvPr id="4" name="Рисунок 3"/>
          <p:cNvPicPr>
            <a:picLocks noChangeAspect="1"/>
          </p:cNvPicPr>
          <p:nvPr/>
        </p:nvPicPr>
        <p:blipFill>
          <a:blip r:embed="rId2"/>
          <a:stretch>
            <a:fillRect/>
          </a:stretch>
        </p:blipFill>
        <p:spPr>
          <a:xfrm>
            <a:off x="8610234" y="83242"/>
            <a:ext cx="3461605" cy="2854790"/>
          </a:xfrm>
          <a:prstGeom prst="rect">
            <a:avLst/>
          </a:prstGeom>
        </p:spPr>
      </p:pic>
      <p:pic>
        <p:nvPicPr>
          <p:cNvPr id="5" name="Рисунок 4"/>
          <p:cNvPicPr>
            <a:picLocks noChangeAspect="1"/>
          </p:cNvPicPr>
          <p:nvPr/>
        </p:nvPicPr>
        <p:blipFill>
          <a:blip r:embed="rId3"/>
          <a:stretch>
            <a:fillRect/>
          </a:stretch>
        </p:blipFill>
        <p:spPr>
          <a:xfrm>
            <a:off x="8610233" y="3178056"/>
            <a:ext cx="3461605" cy="3233702"/>
          </a:xfrm>
          <a:prstGeom prst="rect">
            <a:avLst/>
          </a:prstGeom>
        </p:spPr>
      </p:pic>
    </p:spTree>
    <p:extLst>
      <p:ext uri="{BB962C8B-B14F-4D97-AF65-F5344CB8AC3E}">
        <p14:creationId xmlns:p14="http://schemas.microsoft.com/office/powerpoint/2010/main" val="1890107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Заголовок 1"/>
          <p:cNvSpPr>
            <a:spLocks noGrp="1"/>
          </p:cNvSpPr>
          <p:nvPr>
            <p:ph type="title"/>
          </p:nvPr>
        </p:nvSpPr>
        <p:spPr>
          <a:xfrm>
            <a:off x="2008189" y="452439"/>
            <a:ext cx="7056437" cy="744537"/>
          </a:xfrm>
        </p:spPr>
        <p:txBody>
          <a:bodyPr>
            <a:normAutofit/>
          </a:bodyPr>
          <a:lstStyle/>
          <a:p>
            <a:pPr eaLnBrk="1" hangingPunct="1"/>
            <a:r>
              <a:rPr lang="ru-RU" altLang="ru-RU" sz="3600" b="1" dirty="0"/>
              <a:t>Генетическая </a:t>
            </a:r>
            <a:r>
              <a:rPr lang="ru-RU" altLang="ru-RU" sz="3600" b="1" dirty="0" smtClean="0"/>
              <a:t>диагностика</a:t>
            </a:r>
            <a:endParaRPr lang="ru-RU" altLang="ru-RU" sz="3600" b="1" dirty="0"/>
          </a:p>
        </p:txBody>
      </p:sp>
      <p:sp>
        <p:nvSpPr>
          <p:cNvPr id="63491" name="Объект 2"/>
          <p:cNvSpPr>
            <a:spLocks noGrp="1"/>
          </p:cNvSpPr>
          <p:nvPr>
            <p:ph idx="1"/>
          </p:nvPr>
        </p:nvSpPr>
        <p:spPr>
          <a:xfrm>
            <a:off x="1072662" y="1503485"/>
            <a:ext cx="7990376" cy="4744916"/>
          </a:xfrm>
        </p:spPr>
        <p:txBody>
          <a:bodyPr/>
          <a:lstStyle/>
          <a:p>
            <a:r>
              <a:rPr lang="ru-RU" altLang="ru-RU" b="1" dirty="0" err="1" smtClean="0"/>
              <a:t>Преимплантационная</a:t>
            </a:r>
            <a:r>
              <a:rPr lang="ru-RU" altLang="ru-RU" b="1" dirty="0" smtClean="0"/>
              <a:t> генетическая диагностика - диагностика генетических заболеваний у эмбриона человека применяется </a:t>
            </a:r>
            <a:r>
              <a:rPr lang="ru-RU" altLang="ru-RU" b="1" dirty="0"/>
              <a:t>при </a:t>
            </a:r>
            <a:r>
              <a:rPr lang="ru-RU" b="1" dirty="0"/>
              <a:t>экстракорпоральном </a:t>
            </a:r>
            <a:r>
              <a:rPr lang="ru-RU" b="1" dirty="0" smtClean="0"/>
              <a:t>оплодотворении </a:t>
            </a:r>
            <a:r>
              <a:rPr lang="ru-RU" altLang="ru-RU" b="1" dirty="0" smtClean="0"/>
              <a:t>перед имплантацией в матку</a:t>
            </a:r>
          </a:p>
          <a:p>
            <a:r>
              <a:rPr lang="ru-RU" altLang="ru-RU" b="1" dirty="0" err="1"/>
              <a:t>Преимплантационная</a:t>
            </a:r>
            <a:r>
              <a:rPr lang="ru-RU" altLang="ru-RU" b="1" dirty="0"/>
              <a:t> генетическая </a:t>
            </a:r>
            <a:r>
              <a:rPr lang="ru-RU" altLang="ru-RU" b="1" dirty="0" smtClean="0"/>
              <a:t>диагностика связана с проблемой «лишних эмбрионов» при ЭКО</a:t>
            </a:r>
          </a:p>
          <a:p>
            <a:r>
              <a:rPr lang="ru-RU" altLang="ru-RU" b="1" dirty="0" smtClean="0"/>
              <a:t>Существует опасность, что </a:t>
            </a:r>
            <a:r>
              <a:rPr lang="ru-RU" altLang="ru-RU" b="1" dirty="0" err="1" smtClean="0"/>
              <a:t>преимплантационная</a:t>
            </a:r>
            <a:r>
              <a:rPr lang="ru-RU" altLang="ru-RU" b="1" dirty="0" smtClean="0"/>
              <a:t> </a:t>
            </a:r>
            <a:r>
              <a:rPr lang="ru-RU" altLang="ru-RU" b="1" dirty="0"/>
              <a:t>генетическая </a:t>
            </a:r>
            <a:r>
              <a:rPr lang="ru-RU" altLang="ru-RU" b="1" dirty="0" smtClean="0"/>
              <a:t>диагностика может использоваться в евгенических целях или с целью выбора пола ребенка</a:t>
            </a:r>
          </a:p>
        </p:txBody>
      </p:sp>
      <p:pic>
        <p:nvPicPr>
          <p:cNvPr id="2" name="Рисунок 1"/>
          <p:cNvPicPr>
            <a:picLocks noChangeAspect="1"/>
          </p:cNvPicPr>
          <p:nvPr/>
        </p:nvPicPr>
        <p:blipFill>
          <a:blip r:embed="rId2"/>
          <a:stretch>
            <a:fillRect/>
          </a:stretch>
        </p:blipFill>
        <p:spPr>
          <a:xfrm>
            <a:off x="9129181" y="0"/>
            <a:ext cx="3061232" cy="2233808"/>
          </a:xfrm>
          <a:prstGeom prst="rect">
            <a:avLst/>
          </a:prstGeom>
        </p:spPr>
      </p:pic>
      <p:pic>
        <p:nvPicPr>
          <p:cNvPr id="3" name="Рисунок 2"/>
          <p:cNvPicPr>
            <a:picLocks noChangeAspect="1"/>
          </p:cNvPicPr>
          <p:nvPr/>
        </p:nvPicPr>
        <p:blipFill>
          <a:blip r:embed="rId3"/>
          <a:stretch>
            <a:fillRect/>
          </a:stretch>
        </p:blipFill>
        <p:spPr>
          <a:xfrm>
            <a:off x="9130768" y="2233808"/>
            <a:ext cx="3061232" cy="2162347"/>
          </a:xfrm>
          <a:prstGeom prst="rect">
            <a:avLst/>
          </a:prstGeom>
        </p:spPr>
      </p:pic>
      <p:pic>
        <p:nvPicPr>
          <p:cNvPr id="4" name="Рисунок 3"/>
          <p:cNvPicPr>
            <a:picLocks noChangeAspect="1"/>
          </p:cNvPicPr>
          <p:nvPr/>
        </p:nvPicPr>
        <p:blipFill>
          <a:blip r:embed="rId4"/>
          <a:stretch>
            <a:fillRect/>
          </a:stretch>
        </p:blipFill>
        <p:spPr>
          <a:xfrm>
            <a:off x="8784359" y="4396155"/>
            <a:ext cx="3406054" cy="2461844"/>
          </a:xfrm>
          <a:prstGeom prst="rect">
            <a:avLst/>
          </a:prstGeom>
        </p:spPr>
      </p:pic>
    </p:spTree>
    <p:extLst>
      <p:ext uri="{BB962C8B-B14F-4D97-AF65-F5344CB8AC3E}">
        <p14:creationId xmlns:p14="http://schemas.microsoft.com/office/powerpoint/2010/main" val="3855086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2008188" y="260352"/>
            <a:ext cx="9395435" cy="803518"/>
          </a:xfrm>
        </p:spPr>
        <p:txBody>
          <a:bodyPr>
            <a:noAutofit/>
          </a:bodyPr>
          <a:lstStyle/>
          <a:p>
            <a:pPr eaLnBrk="1" hangingPunct="1"/>
            <a:r>
              <a:rPr lang="ru-RU" altLang="ru-RU" sz="3600" b="1" dirty="0" smtClean="0"/>
              <a:t>Можно </a:t>
            </a:r>
            <a:r>
              <a:rPr lang="ru-RU" altLang="ru-RU" sz="3600" b="1" dirty="0"/>
              <a:t>ли проводить эксперименты на людях?</a:t>
            </a:r>
          </a:p>
        </p:txBody>
      </p:sp>
      <p:sp>
        <p:nvSpPr>
          <p:cNvPr id="3" name="Объект 2"/>
          <p:cNvSpPr>
            <a:spLocks noGrp="1"/>
          </p:cNvSpPr>
          <p:nvPr>
            <p:ph idx="1"/>
          </p:nvPr>
        </p:nvSpPr>
        <p:spPr>
          <a:xfrm>
            <a:off x="2008188" y="1484314"/>
            <a:ext cx="6754812" cy="4752975"/>
          </a:xfrm>
        </p:spPr>
        <p:txBody>
          <a:bodyPr rtlCol="0">
            <a:normAutofit lnSpcReduction="10000"/>
          </a:bodyPr>
          <a:lstStyle/>
          <a:p>
            <a:pPr>
              <a:buClr>
                <a:schemeClr val="accent1">
                  <a:lumMod val="60000"/>
                  <a:lumOff val="40000"/>
                </a:schemeClr>
              </a:buClr>
              <a:defRPr/>
            </a:pPr>
            <a:r>
              <a:rPr lang="ru-RU" sz="3000" b="1" dirty="0"/>
              <a:t>"В наше время этика справедливо осудила бы самым решительным образом всякий опыт на человеке, который мог бы повредить пациенту или не имел бы целью явной и непосредственной пользы. Так как мы не должны оперировать на человеке, приходится экспериментировать на животных"</a:t>
            </a:r>
          </a:p>
          <a:p>
            <a:pPr marL="0" indent="0">
              <a:buClr>
                <a:schemeClr val="accent1">
                  <a:lumMod val="60000"/>
                  <a:lumOff val="40000"/>
                </a:schemeClr>
              </a:buClr>
              <a:buNone/>
              <a:defRPr/>
            </a:pPr>
            <a:endParaRPr lang="ru-RU" sz="2200" dirty="0"/>
          </a:p>
          <a:p>
            <a:pPr marL="0" indent="0" algn="r">
              <a:buClr>
                <a:schemeClr val="accent1">
                  <a:lumMod val="60000"/>
                  <a:lumOff val="40000"/>
                </a:schemeClr>
              </a:buClr>
              <a:buNone/>
              <a:defRPr/>
            </a:pPr>
            <a:r>
              <a:rPr lang="ru-RU" sz="2200" dirty="0"/>
              <a:t> </a:t>
            </a:r>
            <a:r>
              <a:rPr lang="ru-RU" sz="1700" dirty="0" err="1"/>
              <a:t>К.Бернар</a:t>
            </a:r>
            <a:r>
              <a:rPr lang="ru-RU" sz="1700" dirty="0"/>
              <a:t> "Лекции по экспериментальной патологии», 1869г.</a:t>
            </a:r>
          </a:p>
          <a:p>
            <a:pPr>
              <a:buClr>
                <a:schemeClr val="accent1">
                  <a:lumMod val="60000"/>
                  <a:lumOff val="40000"/>
                </a:schemeClr>
              </a:buClr>
              <a:defRPr/>
            </a:pPr>
            <a:endParaRPr lang="ru-RU" dirty="0"/>
          </a:p>
        </p:txBody>
      </p:sp>
      <p:pic>
        <p:nvPicPr>
          <p:cNvPr id="10244"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81380" y="3036457"/>
            <a:ext cx="2720120" cy="382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4524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Заголовок 1"/>
          <p:cNvSpPr>
            <a:spLocks noGrp="1"/>
          </p:cNvSpPr>
          <p:nvPr>
            <p:ph type="title"/>
          </p:nvPr>
        </p:nvSpPr>
        <p:spPr>
          <a:xfrm>
            <a:off x="2008189" y="452439"/>
            <a:ext cx="7056437" cy="744537"/>
          </a:xfrm>
        </p:spPr>
        <p:txBody>
          <a:bodyPr>
            <a:normAutofit/>
          </a:bodyPr>
          <a:lstStyle/>
          <a:p>
            <a:pPr eaLnBrk="1" hangingPunct="1"/>
            <a:r>
              <a:rPr lang="ru-RU" altLang="ru-RU" sz="3600" b="1" dirty="0"/>
              <a:t>Генетическая </a:t>
            </a:r>
            <a:r>
              <a:rPr lang="ru-RU" altLang="ru-RU" sz="3600" b="1" dirty="0" smtClean="0"/>
              <a:t>диагностика</a:t>
            </a:r>
            <a:endParaRPr lang="ru-RU" altLang="ru-RU" sz="3600" b="1" dirty="0"/>
          </a:p>
        </p:txBody>
      </p:sp>
      <p:sp>
        <p:nvSpPr>
          <p:cNvPr id="62467" name="Объект 2"/>
          <p:cNvSpPr>
            <a:spLocks noGrp="1"/>
          </p:cNvSpPr>
          <p:nvPr>
            <p:ph idx="1"/>
          </p:nvPr>
        </p:nvSpPr>
        <p:spPr>
          <a:xfrm>
            <a:off x="1847850" y="2329963"/>
            <a:ext cx="8280400" cy="4339126"/>
          </a:xfrm>
        </p:spPr>
        <p:txBody>
          <a:bodyPr/>
          <a:lstStyle/>
          <a:p>
            <a:pPr eaLnBrk="1" hangingPunct="1"/>
            <a:r>
              <a:rPr lang="ru-RU" altLang="ru-RU" b="1" dirty="0" err="1" smtClean="0"/>
              <a:t>Пренатальная</a:t>
            </a:r>
            <a:r>
              <a:rPr lang="ru-RU" altLang="ru-RU" b="1" dirty="0" smtClean="0"/>
              <a:t> диагностика - это генетическая диагностика на этапе внутриутробного развития плода с целью выявления имеющейся генетической патологии или генетической предрасположенности к возникновению в будущем заболеваний, значительно изменяющих качество жизни человека</a:t>
            </a:r>
          </a:p>
          <a:p>
            <a:r>
              <a:rPr lang="ru-RU" altLang="ru-RU" b="1" dirty="0" err="1"/>
              <a:t>Пренатальная</a:t>
            </a:r>
            <a:r>
              <a:rPr lang="ru-RU" altLang="ru-RU" b="1" dirty="0"/>
              <a:t> диагностика </a:t>
            </a:r>
            <a:r>
              <a:rPr lang="ru-RU" altLang="ru-RU" b="1" dirty="0" smtClean="0"/>
              <a:t>неизбежно влечет за собой обсуждение вопроса о целесообразности продолжения беременности</a:t>
            </a:r>
            <a:r>
              <a:rPr lang="ru-RU" altLang="ru-RU" b="1" dirty="0"/>
              <a:t> </a:t>
            </a:r>
            <a:r>
              <a:rPr lang="ru-RU" altLang="ru-RU" b="1" dirty="0" smtClean="0"/>
              <a:t>в случае выявления патологии</a:t>
            </a:r>
          </a:p>
          <a:p>
            <a:r>
              <a:rPr lang="ru-RU" altLang="ru-RU" b="1" dirty="0" smtClean="0"/>
              <a:t>Инвазивные методы </a:t>
            </a:r>
            <a:r>
              <a:rPr lang="ru-RU" altLang="ru-RU" b="1" dirty="0" err="1" smtClean="0"/>
              <a:t>пренатальной</a:t>
            </a:r>
            <a:r>
              <a:rPr lang="ru-RU" altLang="ru-RU" b="1" dirty="0" smtClean="0"/>
              <a:t> диагностики могут представлять угрозу для сохранения беременности</a:t>
            </a:r>
          </a:p>
          <a:p>
            <a:r>
              <a:rPr lang="ru-RU" altLang="ru-RU" b="1" dirty="0" smtClean="0"/>
              <a:t> </a:t>
            </a:r>
            <a:r>
              <a:rPr lang="ru-RU" altLang="ru-RU" b="1" dirty="0"/>
              <a:t>Существует опасность, что </a:t>
            </a:r>
            <a:r>
              <a:rPr lang="ru-RU" altLang="ru-RU" b="1" dirty="0" err="1" smtClean="0"/>
              <a:t>пренатальная</a:t>
            </a:r>
            <a:r>
              <a:rPr lang="ru-RU" altLang="ru-RU" b="1" dirty="0" smtClean="0"/>
              <a:t> диагностика может </a:t>
            </a:r>
            <a:r>
              <a:rPr lang="ru-RU" altLang="ru-RU" b="1" dirty="0"/>
              <a:t>использоваться в евгенических </a:t>
            </a:r>
            <a:r>
              <a:rPr lang="ru-RU" altLang="ru-RU" b="1" dirty="0" smtClean="0"/>
              <a:t>целях</a:t>
            </a:r>
          </a:p>
          <a:p>
            <a:pPr eaLnBrk="1" hangingPunct="1"/>
            <a:endParaRPr lang="ru-RU" altLang="ru-RU" dirty="0" smtClean="0"/>
          </a:p>
        </p:txBody>
      </p:sp>
      <p:pic>
        <p:nvPicPr>
          <p:cNvPr id="62468" name="Рисунок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3146" y="1"/>
            <a:ext cx="3508853" cy="232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2328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835269"/>
          </a:xfrm>
        </p:spPr>
        <p:txBody>
          <a:bodyPr>
            <a:normAutofit/>
          </a:bodyPr>
          <a:lstStyle/>
          <a:p>
            <a:r>
              <a:rPr lang="ru-RU" sz="3600" b="1" dirty="0"/>
              <a:t>Генетический </a:t>
            </a:r>
            <a:r>
              <a:rPr lang="ru-RU" sz="3600" b="1" dirty="0" smtClean="0"/>
              <a:t>скрининг</a:t>
            </a:r>
            <a:endParaRPr lang="ru-RU" sz="3600" b="1" dirty="0"/>
          </a:p>
        </p:txBody>
      </p:sp>
      <p:sp>
        <p:nvSpPr>
          <p:cNvPr id="3" name="Объект 2"/>
          <p:cNvSpPr>
            <a:spLocks noGrp="1"/>
          </p:cNvSpPr>
          <p:nvPr>
            <p:ph idx="1"/>
          </p:nvPr>
        </p:nvSpPr>
        <p:spPr>
          <a:xfrm>
            <a:off x="1371600" y="1635369"/>
            <a:ext cx="7280911" cy="4232031"/>
          </a:xfrm>
        </p:spPr>
        <p:txBody>
          <a:bodyPr>
            <a:normAutofit/>
          </a:bodyPr>
          <a:lstStyle/>
          <a:p>
            <a:r>
              <a:rPr lang="ru-RU" b="1" dirty="0"/>
              <a:t>Генетический </a:t>
            </a:r>
            <a:r>
              <a:rPr lang="ru-RU" b="1" dirty="0" smtClean="0"/>
              <a:t>скрининг </a:t>
            </a:r>
            <a:r>
              <a:rPr lang="ru-RU" b="1" dirty="0"/>
              <a:t>— основной метод обследования популяции для определения лиц с повышенной предрасположенностью или риском генетической </a:t>
            </a:r>
            <a:r>
              <a:rPr lang="ru-RU" b="1" dirty="0" smtClean="0"/>
              <a:t>патологии</a:t>
            </a:r>
          </a:p>
          <a:p>
            <a:r>
              <a:rPr lang="ru-RU" b="1" dirty="0" smtClean="0"/>
              <a:t>Цель </a:t>
            </a:r>
            <a:r>
              <a:rPr lang="ru-RU" b="1" dirty="0"/>
              <a:t>популяционного скрининга — изучить всех участников определенной популяции, независимо от семейного </a:t>
            </a:r>
            <a:r>
              <a:rPr lang="ru-RU" b="1" dirty="0" smtClean="0"/>
              <a:t>анамнеза </a:t>
            </a:r>
          </a:p>
          <a:p>
            <a:r>
              <a:rPr lang="ru-RU" b="1" dirty="0"/>
              <a:t>Существует опасность получения ложноположительных и ложноотрицательных результатов тестирования</a:t>
            </a:r>
          </a:p>
          <a:p>
            <a:r>
              <a:rPr lang="ru-RU" b="1" dirty="0" smtClean="0"/>
              <a:t>В </a:t>
            </a:r>
            <a:r>
              <a:rPr lang="ru-RU" b="1" dirty="0"/>
              <a:t>настоящее время </a:t>
            </a:r>
            <a:r>
              <a:rPr lang="ru-RU" b="1" dirty="0" smtClean="0"/>
              <a:t>проводится неонатальный скрининг – это генетический скрининг среди</a:t>
            </a:r>
            <a:r>
              <a:rPr lang="ru-RU" b="1" dirty="0"/>
              <a:t> </a:t>
            </a:r>
            <a:r>
              <a:rPr lang="ru-RU" b="1" dirty="0" smtClean="0"/>
              <a:t>новорожденных с целью раннего выявления генетических заболеваний (</a:t>
            </a:r>
            <a:r>
              <a:rPr lang="ru-RU" b="1" dirty="0" err="1" smtClean="0"/>
              <a:t>фенилкетонурию</a:t>
            </a:r>
            <a:r>
              <a:rPr lang="ru-RU" b="1" dirty="0"/>
              <a:t>, </a:t>
            </a:r>
            <a:r>
              <a:rPr lang="ru-RU" b="1" dirty="0" err="1" smtClean="0"/>
              <a:t>муковисцидоз</a:t>
            </a:r>
            <a:r>
              <a:rPr lang="ru-RU" b="1" dirty="0" smtClean="0"/>
              <a:t> и другие)</a:t>
            </a:r>
          </a:p>
        </p:txBody>
      </p:sp>
      <p:pic>
        <p:nvPicPr>
          <p:cNvPr id="5" name="Рисунок 4"/>
          <p:cNvPicPr>
            <a:picLocks noChangeAspect="1"/>
          </p:cNvPicPr>
          <p:nvPr/>
        </p:nvPicPr>
        <p:blipFill>
          <a:blip r:embed="rId2"/>
          <a:stretch>
            <a:fillRect/>
          </a:stretch>
        </p:blipFill>
        <p:spPr>
          <a:xfrm>
            <a:off x="8652511" y="1635369"/>
            <a:ext cx="3540494" cy="4214446"/>
          </a:xfrm>
          <a:prstGeom prst="rect">
            <a:avLst/>
          </a:prstGeom>
        </p:spPr>
      </p:pic>
    </p:spTree>
    <p:extLst>
      <p:ext uri="{BB962C8B-B14F-4D97-AF65-F5344CB8AC3E}">
        <p14:creationId xmlns:p14="http://schemas.microsoft.com/office/powerpoint/2010/main" val="2287893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7693269" cy="1160585"/>
          </a:xfrm>
        </p:spPr>
        <p:txBody>
          <a:bodyPr>
            <a:normAutofit/>
          </a:bodyPr>
          <a:lstStyle/>
          <a:p>
            <a:r>
              <a:rPr lang="ru-RU" sz="3600" b="1" dirty="0" smtClean="0"/>
              <a:t>Индивидуальная генетическая диагностика</a:t>
            </a:r>
            <a:endParaRPr lang="ru-RU" sz="3600" b="1" dirty="0"/>
          </a:p>
        </p:txBody>
      </p:sp>
      <p:sp>
        <p:nvSpPr>
          <p:cNvPr id="3" name="Объект 2"/>
          <p:cNvSpPr>
            <a:spLocks noGrp="1"/>
          </p:cNvSpPr>
          <p:nvPr>
            <p:ph idx="1"/>
          </p:nvPr>
        </p:nvSpPr>
        <p:spPr/>
        <p:txBody>
          <a:bodyPr>
            <a:normAutofit/>
          </a:bodyPr>
          <a:lstStyle/>
          <a:p>
            <a:r>
              <a:rPr lang="ru-RU" b="1" i="1" dirty="0" smtClean="0"/>
              <a:t>Генетическая </a:t>
            </a:r>
            <a:r>
              <a:rPr lang="ru-RU" b="1" i="1" dirty="0"/>
              <a:t>диагностика человека на различных этапах его жизни применяется с целью </a:t>
            </a:r>
            <a:r>
              <a:rPr lang="ru-RU" b="1" i="1" dirty="0" smtClean="0"/>
              <a:t>выявления (предрасположенности) наследственных заболеваний </a:t>
            </a:r>
          </a:p>
          <a:p>
            <a:r>
              <a:rPr lang="ru-RU" b="1" i="1" dirty="0"/>
              <a:t>ДНК – </a:t>
            </a:r>
            <a:r>
              <a:rPr lang="ru-RU" b="1" i="1" dirty="0" smtClean="0"/>
              <a:t>диагностика проводится по медицинским показаниям, а также по желанию человека</a:t>
            </a:r>
          </a:p>
          <a:p>
            <a:r>
              <a:rPr lang="ru-RU" b="1" i="1" dirty="0" smtClean="0"/>
              <a:t>Выявление </a:t>
            </a:r>
            <a:r>
              <a:rPr lang="ru-RU" b="1" i="1" dirty="0"/>
              <a:t>предрасположенности к развитию того или иного заболевания позволяет принять соответствующие профилактические </a:t>
            </a:r>
            <a:r>
              <a:rPr lang="ru-RU" b="1" i="1" dirty="0" smtClean="0"/>
              <a:t>меры</a:t>
            </a:r>
          </a:p>
          <a:p>
            <a:r>
              <a:rPr lang="ru-RU" b="1" i="1" dirty="0" smtClean="0"/>
              <a:t>При </a:t>
            </a:r>
            <a:r>
              <a:rPr lang="ru-RU" b="1" i="1" dirty="0"/>
              <a:t>генетической диагностике </a:t>
            </a:r>
            <a:r>
              <a:rPr lang="ru-RU" b="1" i="1" dirty="0" smtClean="0"/>
              <a:t>взрослого </a:t>
            </a:r>
            <a:r>
              <a:rPr lang="ru-RU" b="1" i="1" dirty="0"/>
              <a:t>человека </a:t>
            </a:r>
            <a:r>
              <a:rPr lang="ru-RU" b="1" i="1" dirty="0" smtClean="0"/>
              <a:t>возникает проблема использования </a:t>
            </a:r>
            <a:r>
              <a:rPr lang="ru-RU" b="1" i="1" dirty="0"/>
              <a:t>полученной генетической </a:t>
            </a:r>
            <a:r>
              <a:rPr lang="ru-RU" b="1" i="1" dirty="0" smtClean="0"/>
              <a:t>информации</a:t>
            </a:r>
          </a:p>
          <a:p>
            <a:r>
              <a:rPr lang="ru-RU" b="1" i="1" dirty="0" smtClean="0"/>
              <a:t>Возникает проблема коммерциализации </a:t>
            </a:r>
            <a:r>
              <a:rPr lang="ru-RU" b="1" i="1" dirty="0"/>
              <a:t>ДНК – </a:t>
            </a:r>
            <a:r>
              <a:rPr lang="ru-RU" b="1" i="1" dirty="0" smtClean="0"/>
              <a:t>диагностики </a:t>
            </a:r>
            <a:r>
              <a:rPr lang="ru-RU" b="1" i="1" dirty="0"/>
              <a:t>человека</a:t>
            </a:r>
          </a:p>
        </p:txBody>
      </p:sp>
      <p:pic>
        <p:nvPicPr>
          <p:cNvPr id="4" name="Рисунок 3"/>
          <p:cNvPicPr>
            <a:picLocks noChangeAspect="1"/>
          </p:cNvPicPr>
          <p:nvPr/>
        </p:nvPicPr>
        <p:blipFill>
          <a:blip r:embed="rId2"/>
          <a:stretch>
            <a:fillRect/>
          </a:stretch>
        </p:blipFill>
        <p:spPr>
          <a:xfrm>
            <a:off x="8645933" y="0"/>
            <a:ext cx="3546067" cy="2362567"/>
          </a:xfrm>
          <a:prstGeom prst="rect">
            <a:avLst/>
          </a:prstGeom>
        </p:spPr>
      </p:pic>
    </p:spTree>
    <p:extLst>
      <p:ext uri="{BB962C8B-B14F-4D97-AF65-F5344CB8AC3E}">
        <p14:creationId xmlns:p14="http://schemas.microsoft.com/office/powerpoint/2010/main" val="11427283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Заголовок 1"/>
          <p:cNvSpPr>
            <a:spLocks noGrp="1"/>
          </p:cNvSpPr>
          <p:nvPr>
            <p:ph type="title"/>
          </p:nvPr>
        </p:nvSpPr>
        <p:spPr>
          <a:xfrm>
            <a:off x="2008189" y="452438"/>
            <a:ext cx="7056437" cy="673100"/>
          </a:xfrm>
        </p:spPr>
        <p:txBody>
          <a:bodyPr>
            <a:normAutofit/>
          </a:bodyPr>
          <a:lstStyle/>
          <a:p>
            <a:pPr eaLnBrk="1" hangingPunct="1"/>
            <a:r>
              <a:rPr lang="ru-RU" altLang="ru-RU" sz="3600" b="1" dirty="0"/>
              <a:t>Генетическая </a:t>
            </a:r>
            <a:r>
              <a:rPr lang="ru-RU" altLang="ru-RU" sz="3600" b="1" dirty="0" smtClean="0"/>
              <a:t>паспортизация</a:t>
            </a:r>
            <a:endParaRPr lang="ru-RU" altLang="ru-RU" sz="3600" b="1" dirty="0"/>
          </a:p>
        </p:txBody>
      </p:sp>
      <p:sp>
        <p:nvSpPr>
          <p:cNvPr id="64515" name="Объект 2"/>
          <p:cNvSpPr>
            <a:spLocks noGrp="1"/>
          </p:cNvSpPr>
          <p:nvPr>
            <p:ph idx="1"/>
          </p:nvPr>
        </p:nvSpPr>
        <p:spPr>
          <a:xfrm>
            <a:off x="2208214" y="1268414"/>
            <a:ext cx="4152533" cy="4979987"/>
          </a:xfrm>
        </p:spPr>
        <p:txBody>
          <a:bodyPr/>
          <a:lstStyle/>
          <a:p>
            <a:pPr eaLnBrk="1" hangingPunct="1"/>
            <a:r>
              <a:rPr lang="ru-RU" altLang="ru-RU" b="1" dirty="0" smtClean="0"/>
              <a:t>Опасность использования информации в немедицинских целях</a:t>
            </a:r>
          </a:p>
          <a:p>
            <a:pPr eaLnBrk="1" hangingPunct="1"/>
            <a:r>
              <a:rPr lang="ru-RU" altLang="ru-RU" b="1" dirty="0" smtClean="0"/>
              <a:t>Опасность социальной дискриминации и стигматизации человека</a:t>
            </a:r>
          </a:p>
        </p:txBody>
      </p:sp>
      <p:pic>
        <p:nvPicPr>
          <p:cNvPr id="64516"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60747" y="1654969"/>
            <a:ext cx="561022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0716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Заголовок 1"/>
          <p:cNvSpPr>
            <a:spLocks noGrp="1"/>
          </p:cNvSpPr>
          <p:nvPr>
            <p:ph type="title"/>
          </p:nvPr>
        </p:nvSpPr>
        <p:spPr>
          <a:xfrm>
            <a:off x="2008189" y="452439"/>
            <a:ext cx="7056437" cy="815975"/>
          </a:xfrm>
        </p:spPr>
        <p:txBody>
          <a:bodyPr>
            <a:normAutofit/>
          </a:bodyPr>
          <a:lstStyle/>
          <a:p>
            <a:pPr eaLnBrk="1" hangingPunct="1"/>
            <a:r>
              <a:rPr lang="ru-RU" altLang="ru-RU" sz="3600" b="1" dirty="0"/>
              <a:t>Генная </a:t>
            </a:r>
            <a:r>
              <a:rPr lang="ru-RU" altLang="ru-RU" sz="3600" b="1" dirty="0" smtClean="0"/>
              <a:t>терапия</a:t>
            </a:r>
            <a:endParaRPr lang="ru-RU" altLang="ru-RU" sz="3600" dirty="0"/>
          </a:p>
        </p:txBody>
      </p:sp>
      <p:sp>
        <p:nvSpPr>
          <p:cNvPr id="65539" name="Объект 2"/>
          <p:cNvSpPr>
            <a:spLocks noGrp="1"/>
          </p:cNvSpPr>
          <p:nvPr>
            <p:ph idx="1"/>
          </p:nvPr>
        </p:nvSpPr>
        <p:spPr>
          <a:xfrm>
            <a:off x="1847850" y="1485901"/>
            <a:ext cx="8773258" cy="2963008"/>
          </a:xfrm>
        </p:spPr>
        <p:txBody>
          <a:bodyPr>
            <a:normAutofit fontScale="92500"/>
          </a:bodyPr>
          <a:lstStyle/>
          <a:p>
            <a:r>
              <a:rPr lang="ru-RU" b="1" dirty="0" smtClean="0"/>
              <a:t>Генная терапия – совокупность методов, </a:t>
            </a:r>
            <a:r>
              <a:rPr lang="ru-RU" altLang="ru-RU" b="1" dirty="0"/>
              <a:t>направленных на внесение изменений в генетический аппарат </a:t>
            </a:r>
            <a:r>
              <a:rPr lang="ru-RU" altLang="ru-RU" b="1" dirty="0" smtClean="0"/>
              <a:t>человека </a:t>
            </a:r>
            <a:r>
              <a:rPr lang="ru-RU" altLang="ru-RU" b="1" dirty="0"/>
              <a:t>в целях лечения </a:t>
            </a:r>
            <a:r>
              <a:rPr lang="ru-RU" altLang="ru-RU" b="1" dirty="0" smtClean="0"/>
              <a:t>заболеваний </a:t>
            </a:r>
          </a:p>
          <a:p>
            <a:r>
              <a:rPr lang="ru-RU" b="1" dirty="0" smtClean="0"/>
              <a:t>Целью </a:t>
            </a:r>
            <a:r>
              <a:rPr lang="ru-RU" b="1" dirty="0"/>
              <a:t>генной терапии является «исправление» деятельности генов, которые вызывают или способствуют развитию конкретных заболеваний или патологических </a:t>
            </a:r>
            <a:r>
              <a:rPr lang="ru-RU" b="1" dirty="0" smtClean="0"/>
              <a:t>состояний</a:t>
            </a:r>
          </a:p>
          <a:p>
            <a:r>
              <a:rPr lang="ru-RU" b="1" dirty="0" smtClean="0"/>
              <a:t>Генная </a:t>
            </a:r>
            <a:r>
              <a:rPr lang="ru-RU" b="1" dirty="0"/>
              <a:t>терапия </a:t>
            </a:r>
            <a:r>
              <a:rPr lang="ru-RU" b="1" dirty="0" smtClean="0"/>
              <a:t>предполагает замену «дефектного» гена «здоровым</a:t>
            </a:r>
            <a:r>
              <a:rPr lang="ru-RU" b="1" dirty="0"/>
              <a:t>» </a:t>
            </a:r>
            <a:r>
              <a:rPr lang="ru-RU" b="1" dirty="0" smtClean="0"/>
              <a:t>геном</a:t>
            </a:r>
          </a:p>
          <a:p>
            <a:r>
              <a:rPr lang="ru-RU" b="1" dirty="0" smtClean="0"/>
              <a:t>Изменения вносятся  </a:t>
            </a:r>
            <a:r>
              <a:rPr lang="ru-RU" b="1" dirty="0"/>
              <a:t>в  </a:t>
            </a:r>
            <a:r>
              <a:rPr lang="ru-RU" b="1" dirty="0" smtClean="0"/>
              <a:t>соматические клетки</a:t>
            </a:r>
            <a:r>
              <a:rPr lang="ru-RU" b="1" dirty="0"/>
              <a:t> </a:t>
            </a:r>
            <a:r>
              <a:rPr lang="ru-RU" b="1" dirty="0" smtClean="0"/>
              <a:t>человека</a:t>
            </a:r>
          </a:p>
          <a:p>
            <a:r>
              <a:rPr lang="ru-RU" altLang="ru-RU" b="1" dirty="0" smtClean="0"/>
              <a:t>Запрещено </a:t>
            </a:r>
            <a:r>
              <a:rPr lang="ru-RU" altLang="ru-RU" b="1" dirty="0"/>
              <a:t>внесение изменений в геном потомков</a:t>
            </a:r>
          </a:p>
          <a:p>
            <a:endParaRPr lang="ru-RU" altLang="ru-RU" b="1" dirty="0" smtClean="0"/>
          </a:p>
        </p:txBody>
      </p:sp>
      <p:pic>
        <p:nvPicPr>
          <p:cNvPr id="2" name="Рисунок 1"/>
          <p:cNvPicPr>
            <a:picLocks noChangeAspect="1"/>
          </p:cNvPicPr>
          <p:nvPr/>
        </p:nvPicPr>
        <p:blipFill>
          <a:blip r:embed="rId2"/>
          <a:stretch>
            <a:fillRect/>
          </a:stretch>
        </p:blipFill>
        <p:spPr>
          <a:xfrm>
            <a:off x="2664070" y="4448909"/>
            <a:ext cx="6715370" cy="2314117"/>
          </a:xfrm>
          <a:prstGeom prst="rect">
            <a:avLst/>
          </a:prstGeom>
        </p:spPr>
      </p:pic>
    </p:spTree>
    <p:extLst>
      <p:ext uri="{BB962C8B-B14F-4D97-AF65-F5344CB8AC3E}">
        <p14:creationId xmlns:p14="http://schemas.microsoft.com/office/powerpoint/2010/main" val="6340055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Заголовок 1"/>
          <p:cNvSpPr>
            <a:spLocks noGrp="1"/>
          </p:cNvSpPr>
          <p:nvPr>
            <p:ph type="title"/>
          </p:nvPr>
        </p:nvSpPr>
        <p:spPr>
          <a:xfrm>
            <a:off x="2008189" y="452438"/>
            <a:ext cx="7056437" cy="889000"/>
          </a:xfrm>
        </p:spPr>
        <p:txBody>
          <a:bodyPr>
            <a:normAutofit/>
          </a:bodyPr>
          <a:lstStyle/>
          <a:p>
            <a:pPr eaLnBrk="1" hangingPunct="1"/>
            <a:r>
              <a:rPr lang="ru-RU" altLang="ru-RU" sz="3600" b="1" dirty="0"/>
              <a:t>Стволовые </a:t>
            </a:r>
            <a:r>
              <a:rPr lang="ru-RU" altLang="ru-RU" sz="3600" b="1" dirty="0" smtClean="0"/>
              <a:t>клетки</a:t>
            </a:r>
            <a:endParaRPr lang="ru-RU" altLang="ru-RU" sz="3600" b="1" dirty="0"/>
          </a:p>
        </p:txBody>
      </p:sp>
      <p:sp>
        <p:nvSpPr>
          <p:cNvPr id="74755" name="Объект 2"/>
          <p:cNvSpPr>
            <a:spLocks noGrp="1"/>
          </p:cNvSpPr>
          <p:nvPr>
            <p:ph idx="1"/>
          </p:nvPr>
        </p:nvSpPr>
        <p:spPr>
          <a:xfrm>
            <a:off x="2008188" y="1732085"/>
            <a:ext cx="7054850" cy="4516316"/>
          </a:xfrm>
        </p:spPr>
        <p:txBody>
          <a:bodyPr rtlCol="0">
            <a:normAutofit/>
          </a:bodyPr>
          <a:lstStyle/>
          <a:p>
            <a:pPr>
              <a:spcAft>
                <a:spcPts val="0"/>
              </a:spcAft>
              <a:buFont typeface="Wingdings 3" charset="2"/>
              <a:buChar char=""/>
              <a:defRPr/>
            </a:pPr>
            <a:r>
              <a:rPr lang="ru-RU" altLang="ru-RU" b="1" dirty="0" smtClean="0"/>
              <a:t>Стволовые клетки - недифференцированные (незрелые) клетки, имеющиеся во всех многоклеточных организмах, которые способны развиваться в специализированные, которые формируют различные ткани и органы.</a:t>
            </a:r>
          </a:p>
          <a:p>
            <a:pPr>
              <a:spcAft>
                <a:spcPts val="0"/>
              </a:spcAft>
              <a:buFont typeface="Wingdings 3" charset="2"/>
              <a:buChar char=""/>
              <a:defRPr/>
            </a:pPr>
            <a:r>
              <a:rPr lang="ru-RU" altLang="ru-RU" b="1" dirty="0" smtClean="0"/>
              <a:t>Использование эмбрионов для получения стволовых клеток сопряжено с этическими проблемами</a:t>
            </a:r>
          </a:p>
          <a:p>
            <a:pPr>
              <a:spcAft>
                <a:spcPts val="0"/>
              </a:spcAft>
              <a:buFont typeface="Wingdings 3" charset="2"/>
              <a:buChar char=""/>
              <a:defRPr/>
            </a:pPr>
            <a:r>
              <a:rPr lang="ru-RU" altLang="ru-RU" b="1" dirty="0" smtClean="0"/>
              <a:t>Разработан метод получения стволовых клеток человека из </a:t>
            </a:r>
            <a:r>
              <a:rPr lang="ru-RU" altLang="ru-RU" b="1" dirty="0" err="1" smtClean="0"/>
              <a:t>неэмбриональных</a:t>
            </a:r>
            <a:r>
              <a:rPr lang="ru-RU" altLang="ru-RU" b="1" dirty="0" smtClean="0"/>
              <a:t>, удалось с помощью генетических манипуляций "перепрограммировать" клетки, которые уже "получили" определенную специализацию в организме</a:t>
            </a:r>
            <a:br>
              <a:rPr lang="ru-RU" altLang="ru-RU" b="1" dirty="0" smtClean="0"/>
            </a:br>
            <a:r>
              <a:rPr lang="ru-RU" altLang="ru-RU" dirty="0" smtClean="0"/>
              <a:t/>
            </a:r>
            <a:br>
              <a:rPr lang="ru-RU" altLang="ru-RU" dirty="0" smtClean="0"/>
            </a:br>
            <a:endParaRPr lang="ru-RU" altLang="ru-RU" dirty="0" smtClean="0"/>
          </a:p>
          <a:p>
            <a:pPr>
              <a:spcAft>
                <a:spcPts val="0"/>
              </a:spcAft>
              <a:buFont typeface="Wingdings 3" charset="2"/>
              <a:buChar char=""/>
              <a:defRPr/>
            </a:pPr>
            <a:endParaRPr lang="ru-RU" altLang="ru-RU" dirty="0" smtClean="0"/>
          </a:p>
        </p:txBody>
      </p:sp>
      <p:pic>
        <p:nvPicPr>
          <p:cNvPr id="2" name="Рисунок 1"/>
          <p:cNvPicPr>
            <a:picLocks noChangeAspect="1"/>
          </p:cNvPicPr>
          <p:nvPr/>
        </p:nvPicPr>
        <p:blipFill>
          <a:blip r:embed="rId2"/>
          <a:stretch>
            <a:fillRect/>
          </a:stretch>
        </p:blipFill>
        <p:spPr>
          <a:xfrm>
            <a:off x="8792649" y="0"/>
            <a:ext cx="3399351" cy="1891293"/>
          </a:xfrm>
          <a:prstGeom prst="rect">
            <a:avLst/>
          </a:prstGeom>
        </p:spPr>
      </p:pic>
    </p:spTree>
    <p:extLst>
      <p:ext uri="{BB962C8B-B14F-4D97-AF65-F5344CB8AC3E}">
        <p14:creationId xmlns:p14="http://schemas.microsoft.com/office/powerpoint/2010/main" val="6720800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Заголовок 1"/>
          <p:cNvSpPr>
            <a:spLocks noGrp="1"/>
          </p:cNvSpPr>
          <p:nvPr>
            <p:ph type="title"/>
          </p:nvPr>
        </p:nvSpPr>
        <p:spPr/>
        <p:txBody>
          <a:bodyPr>
            <a:noAutofit/>
          </a:bodyPr>
          <a:lstStyle/>
          <a:p>
            <a:pPr algn="ctr" eaLnBrk="1" hangingPunct="1"/>
            <a:r>
              <a:rPr lang="ru-RU" altLang="ru-RU" sz="3600" b="1" dirty="0"/>
              <a:t>Нобелевская премия по медицине за 2012 год присуждена японскому ученому </a:t>
            </a:r>
            <a:r>
              <a:rPr lang="ru-RU" altLang="ru-RU" sz="3600" b="1" dirty="0" err="1"/>
              <a:t>Синье</a:t>
            </a:r>
            <a:r>
              <a:rPr lang="ru-RU" altLang="ru-RU" sz="3600" b="1" dirty="0"/>
              <a:t> </a:t>
            </a:r>
            <a:r>
              <a:rPr lang="ru-RU" altLang="ru-RU" sz="3600" b="1" dirty="0" err="1"/>
              <a:t>Яманаке</a:t>
            </a:r>
            <a:r>
              <a:rPr lang="ru-RU" altLang="ru-RU" sz="3600" b="1" dirty="0"/>
              <a:t> за работы по стволовым </a:t>
            </a:r>
            <a:r>
              <a:rPr lang="ru-RU" altLang="ru-RU" sz="3600" b="1" dirty="0" smtClean="0"/>
              <a:t>клеткам</a:t>
            </a:r>
            <a:r>
              <a:rPr lang="ru-RU" altLang="ru-RU" sz="3600" b="1" dirty="0"/>
              <a:t/>
            </a:r>
            <a:br>
              <a:rPr lang="ru-RU" altLang="ru-RU" sz="3600" b="1" dirty="0"/>
            </a:br>
            <a:endParaRPr lang="ru-RU" altLang="ru-RU" sz="3600" b="1" dirty="0"/>
          </a:p>
        </p:txBody>
      </p:sp>
      <p:pic>
        <p:nvPicPr>
          <p:cNvPr id="72707" name="Picture 2" descr="http://img.trkterra.ru:82/sites/default/files/field/image/new_world/z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32137" y="2662238"/>
            <a:ext cx="6080125" cy="4195762"/>
          </a:xfrm>
          <a:noFill/>
        </p:spPr>
      </p:pic>
    </p:spTree>
    <p:extLst>
      <p:ext uri="{BB962C8B-B14F-4D97-AF65-F5344CB8AC3E}">
        <p14:creationId xmlns:p14="http://schemas.microsoft.com/office/powerpoint/2010/main" val="29651235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altLang="ru-RU" sz="3600" b="1" dirty="0"/>
              <a:t>Генная терапия</a:t>
            </a:r>
            <a:endParaRPr lang="ru-RU" sz="3600" dirty="0"/>
          </a:p>
        </p:txBody>
      </p:sp>
      <p:sp>
        <p:nvSpPr>
          <p:cNvPr id="3" name="Текст 2"/>
          <p:cNvSpPr>
            <a:spLocks noGrp="1"/>
          </p:cNvSpPr>
          <p:nvPr>
            <p:ph type="body" idx="1"/>
          </p:nvPr>
        </p:nvSpPr>
        <p:spPr/>
        <p:txBody>
          <a:bodyPr/>
          <a:lstStyle/>
          <a:p>
            <a:pPr algn="ctr"/>
            <a:r>
              <a:rPr lang="ru-RU" b="1" dirty="0"/>
              <a:t>Соматическая генная терапия</a:t>
            </a:r>
            <a:endParaRPr lang="ru-RU" dirty="0"/>
          </a:p>
        </p:txBody>
      </p:sp>
      <p:sp>
        <p:nvSpPr>
          <p:cNvPr id="4" name="Объект 3"/>
          <p:cNvSpPr>
            <a:spLocks noGrp="1"/>
          </p:cNvSpPr>
          <p:nvPr>
            <p:ph sz="half" idx="2"/>
          </p:nvPr>
        </p:nvSpPr>
        <p:spPr/>
        <p:txBody>
          <a:bodyPr/>
          <a:lstStyle/>
          <a:p>
            <a:r>
              <a:rPr lang="ru-RU" b="1" dirty="0"/>
              <a:t>В</a:t>
            </a:r>
            <a:r>
              <a:rPr lang="ru-RU" b="1" dirty="0" smtClean="0"/>
              <a:t>мешательство </a:t>
            </a:r>
            <a:r>
              <a:rPr lang="ru-RU" b="1" dirty="0"/>
              <a:t>в генетический аппарат человека, в результате которого приобретенные свойства проявляются на клеточном уровне и не передаются по </a:t>
            </a:r>
            <a:r>
              <a:rPr lang="ru-RU" b="1" dirty="0" smtClean="0"/>
              <a:t>наследству</a:t>
            </a:r>
          </a:p>
          <a:p>
            <a:r>
              <a:rPr lang="ru-RU" b="1" dirty="0" smtClean="0"/>
              <a:t>Этот </a:t>
            </a:r>
            <a:r>
              <a:rPr lang="ru-RU" b="1" dirty="0"/>
              <a:t>вид терапии разрешен во всех странах мира</a:t>
            </a:r>
          </a:p>
        </p:txBody>
      </p:sp>
      <p:sp>
        <p:nvSpPr>
          <p:cNvPr id="5" name="Текст 4"/>
          <p:cNvSpPr>
            <a:spLocks noGrp="1"/>
          </p:cNvSpPr>
          <p:nvPr>
            <p:ph type="body" sz="quarter" idx="3"/>
          </p:nvPr>
        </p:nvSpPr>
        <p:spPr/>
        <p:txBody>
          <a:bodyPr/>
          <a:lstStyle/>
          <a:p>
            <a:pPr algn="ctr"/>
            <a:r>
              <a:rPr lang="ru-RU" b="1" dirty="0" smtClean="0"/>
              <a:t>Фетальная </a:t>
            </a:r>
            <a:r>
              <a:rPr lang="ru-RU" b="1" dirty="0"/>
              <a:t>генная терапия</a:t>
            </a:r>
            <a:endParaRPr lang="ru-RU" dirty="0"/>
          </a:p>
        </p:txBody>
      </p:sp>
      <p:sp>
        <p:nvSpPr>
          <p:cNvPr id="6" name="Объект 5"/>
          <p:cNvSpPr>
            <a:spLocks noGrp="1"/>
          </p:cNvSpPr>
          <p:nvPr>
            <p:ph sz="quarter" idx="4"/>
          </p:nvPr>
        </p:nvSpPr>
        <p:spPr/>
        <p:txBody>
          <a:bodyPr>
            <a:normAutofit fontScale="92500" lnSpcReduction="10000"/>
          </a:bodyPr>
          <a:lstStyle/>
          <a:p>
            <a:r>
              <a:rPr lang="ru-RU" b="1" dirty="0"/>
              <a:t>В</a:t>
            </a:r>
            <a:r>
              <a:rPr lang="ru-RU" b="1" dirty="0" smtClean="0"/>
              <a:t>мешательство </a:t>
            </a:r>
            <a:r>
              <a:rPr lang="ru-RU" b="1" dirty="0"/>
              <a:t>в генетический аппарат эмбриона на различных стадиях его </a:t>
            </a:r>
            <a:r>
              <a:rPr lang="ru-RU" b="1" dirty="0" smtClean="0"/>
              <a:t>развития</a:t>
            </a:r>
          </a:p>
          <a:p>
            <a:r>
              <a:rPr lang="ru-RU" b="1" dirty="0" smtClean="0"/>
              <a:t>Этот </a:t>
            </a:r>
            <a:r>
              <a:rPr lang="ru-RU" b="1" dirty="0"/>
              <a:t>вид генной терапии находится в настоящее время на стадии научных исследований и </a:t>
            </a:r>
            <a:r>
              <a:rPr lang="ru-RU" b="1" dirty="0" smtClean="0"/>
              <a:t>разработок</a:t>
            </a:r>
          </a:p>
          <a:p>
            <a:r>
              <a:rPr lang="ru-RU" b="1" dirty="0" smtClean="0"/>
              <a:t>Генная терапия </a:t>
            </a:r>
            <a:r>
              <a:rPr lang="ru-RU" b="1" dirty="0"/>
              <a:t>клеток зародышевой </a:t>
            </a:r>
            <a:r>
              <a:rPr lang="ru-RU" b="1" dirty="0" smtClean="0"/>
              <a:t>линии запрещена</a:t>
            </a:r>
          </a:p>
        </p:txBody>
      </p:sp>
      <p:pic>
        <p:nvPicPr>
          <p:cNvPr id="7" name="Рисунок 6"/>
          <p:cNvPicPr>
            <a:picLocks noChangeAspect="1"/>
          </p:cNvPicPr>
          <p:nvPr/>
        </p:nvPicPr>
        <p:blipFill>
          <a:blip r:embed="rId2"/>
          <a:stretch>
            <a:fillRect/>
          </a:stretch>
        </p:blipFill>
        <p:spPr>
          <a:xfrm>
            <a:off x="8774722" y="0"/>
            <a:ext cx="3417277" cy="2279297"/>
          </a:xfrm>
          <a:prstGeom prst="rect">
            <a:avLst/>
          </a:prstGeom>
        </p:spPr>
      </p:pic>
    </p:spTree>
    <p:extLst>
      <p:ext uri="{BB962C8B-B14F-4D97-AF65-F5344CB8AC3E}">
        <p14:creationId xmlns:p14="http://schemas.microsoft.com/office/powerpoint/2010/main" val="3820636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8220635" y="0"/>
            <a:ext cx="3971365" cy="2233893"/>
          </a:xfrm>
          <a:prstGeom prst="rect">
            <a:avLst/>
          </a:prstGeom>
        </p:spPr>
      </p:pic>
      <p:sp>
        <p:nvSpPr>
          <p:cNvPr id="2" name="Заголовок 1"/>
          <p:cNvSpPr>
            <a:spLocks noGrp="1"/>
          </p:cNvSpPr>
          <p:nvPr>
            <p:ph type="title"/>
          </p:nvPr>
        </p:nvSpPr>
        <p:spPr/>
        <p:txBody>
          <a:bodyPr/>
          <a:lstStyle/>
          <a:p>
            <a:r>
              <a:rPr lang="ru-RU" b="1" dirty="0"/>
              <a:t>Д</a:t>
            </a:r>
            <a:r>
              <a:rPr lang="ru-RU" b="1" dirty="0" smtClean="0"/>
              <a:t>ети </a:t>
            </a:r>
            <a:r>
              <a:rPr lang="ru-RU" b="1" dirty="0"/>
              <a:t>с измененной ДНК</a:t>
            </a:r>
          </a:p>
        </p:txBody>
      </p:sp>
      <p:sp>
        <p:nvSpPr>
          <p:cNvPr id="3" name="Объект 2"/>
          <p:cNvSpPr>
            <a:spLocks noGrp="1"/>
          </p:cNvSpPr>
          <p:nvPr>
            <p:ph idx="1"/>
          </p:nvPr>
        </p:nvSpPr>
        <p:spPr>
          <a:xfrm>
            <a:off x="1371600" y="2286000"/>
            <a:ext cx="9601200" cy="4419600"/>
          </a:xfrm>
        </p:spPr>
        <p:txBody>
          <a:bodyPr>
            <a:normAutofit lnSpcReduction="10000"/>
          </a:bodyPr>
          <a:lstStyle/>
          <a:p>
            <a:r>
              <a:rPr lang="ru-RU" b="1" dirty="0"/>
              <a:t>Китайский исследователь </a:t>
            </a:r>
            <a:r>
              <a:rPr lang="ru-RU" b="1" dirty="0" err="1"/>
              <a:t>Хэ</a:t>
            </a:r>
            <a:r>
              <a:rPr lang="ru-RU" b="1" dirty="0"/>
              <a:t> </a:t>
            </a:r>
            <a:r>
              <a:rPr lang="ru-RU" b="1" dirty="0" err="1"/>
              <a:t>Цзянькуй</a:t>
            </a:r>
            <a:r>
              <a:rPr lang="ru-RU" b="1" dirty="0"/>
              <a:t> в </a:t>
            </a:r>
            <a:r>
              <a:rPr lang="ru-RU" b="1" dirty="0" smtClean="0"/>
              <a:t>ноябре 2018г. </a:t>
            </a:r>
            <a:r>
              <a:rPr lang="ru-RU" b="1" dirty="0"/>
              <a:t>рассказал, что отредактировал геномы человеческих эмбрионов перед процедурой искусственного оплодотворения, в результате чего на свет появились двое детей </a:t>
            </a:r>
            <a:r>
              <a:rPr lang="ru-RU" b="1" dirty="0" smtClean="0"/>
              <a:t>с </a:t>
            </a:r>
            <a:r>
              <a:rPr lang="ru-RU" b="1" dirty="0"/>
              <a:t>измененным ДНК </a:t>
            </a:r>
            <a:r>
              <a:rPr lang="ru-RU" b="1" dirty="0" smtClean="0"/>
              <a:t>- </a:t>
            </a:r>
            <a:r>
              <a:rPr lang="ru-RU" b="1" dirty="0"/>
              <a:t>девочки-двойняшки Лулу и </a:t>
            </a:r>
            <a:r>
              <a:rPr lang="ru-RU" b="1" dirty="0" smtClean="0"/>
              <a:t>Нана</a:t>
            </a:r>
          </a:p>
          <a:p>
            <a:r>
              <a:rPr lang="ru-RU" b="1" dirty="0"/>
              <a:t>Т</a:t>
            </a:r>
            <a:r>
              <a:rPr lang="ru-RU" b="1" dirty="0" smtClean="0"/>
              <a:t>ри </a:t>
            </a:r>
            <a:r>
              <a:rPr lang="ru-RU" b="1" dirty="0"/>
              <a:t>месяца спустя власти КНР официально подтвердили заявления </a:t>
            </a:r>
            <a:r>
              <a:rPr lang="ru-RU" b="1" dirty="0" err="1"/>
              <a:t>Хэ</a:t>
            </a:r>
            <a:r>
              <a:rPr lang="ru-RU" b="1" dirty="0"/>
              <a:t> </a:t>
            </a:r>
            <a:r>
              <a:rPr lang="ru-RU" b="1" dirty="0" err="1"/>
              <a:t>Цзянькуя</a:t>
            </a:r>
            <a:r>
              <a:rPr lang="ru-RU" b="1" dirty="0"/>
              <a:t>, обязали остановить исследования и обвинили ученого в нарушении нескольких государственных законов</a:t>
            </a:r>
            <a:endParaRPr lang="ru-RU" b="1" dirty="0" smtClean="0"/>
          </a:p>
          <a:p>
            <a:r>
              <a:rPr lang="ru-RU" b="1" dirty="0" smtClean="0"/>
              <a:t>Коллеги </a:t>
            </a:r>
            <a:r>
              <a:rPr lang="ru-RU" b="1" dirty="0" err="1"/>
              <a:t>Хэ</a:t>
            </a:r>
            <a:r>
              <a:rPr lang="ru-RU" b="1" dirty="0"/>
              <a:t> </a:t>
            </a:r>
            <a:r>
              <a:rPr lang="ru-RU" b="1" dirty="0" err="1"/>
              <a:t>Цзянькуя</a:t>
            </a:r>
            <a:r>
              <a:rPr lang="ru-RU" b="1" dirty="0"/>
              <a:t> во всем мире крайне негативно отнеслись к заявлению </a:t>
            </a:r>
            <a:r>
              <a:rPr lang="ru-RU" b="1" dirty="0" smtClean="0"/>
              <a:t>генетика: «Если </a:t>
            </a:r>
            <a:r>
              <a:rPr lang="ru-RU" b="1" dirty="0"/>
              <a:t>мы можем что-то сделать, это не значит, что мы должны. Технология CRISPR имеет огромный потенциал, но CRISPR-дети из Китая подрывают доверие к науке и человеческую </a:t>
            </a:r>
            <a:r>
              <a:rPr lang="ru-RU" b="1" dirty="0" smtClean="0"/>
              <a:t>жизнь»</a:t>
            </a:r>
          </a:p>
          <a:p>
            <a:r>
              <a:rPr lang="ru-RU" b="1" dirty="0"/>
              <a:t>30 декабря 2019 года Суд города </a:t>
            </a:r>
            <a:r>
              <a:rPr lang="ru-RU" b="1" dirty="0" err="1"/>
              <a:t>Шэньчжэнь</a:t>
            </a:r>
            <a:r>
              <a:rPr lang="ru-RU" b="1" dirty="0"/>
              <a:t> на юге Китая приговорил ученого </a:t>
            </a:r>
            <a:r>
              <a:rPr lang="ru-RU" b="1" dirty="0" err="1"/>
              <a:t>Хэ</a:t>
            </a:r>
            <a:r>
              <a:rPr lang="ru-RU" b="1" dirty="0"/>
              <a:t> </a:t>
            </a:r>
            <a:r>
              <a:rPr lang="ru-RU" b="1" dirty="0" err="1"/>
              <a:t>Цзянькуя</a:t>
            </a:r>
            <a:r>
              <a:rPr lang="ru-RU" b="1" dirty="0"/>
              <a:t> </a:t>
            </a:r>
            <a:r>
              <a:rPr lang="ru-RU" b="1" dirty="0" smtClean="0"/>
              <a:t>к </a:t>
            </a:r>
            <a:r>
              <a:rPr lang="ru-RU" b="1" dirty="0"/>
              <a:t>трем годам тюрьмы и штрафу в 3 млн юаней (около $430 тыс</a:t>
            </a:r>
            <a:r>
              <a:rPr lang="ru-RU" b="1" dirty="0" smtClean="0"/>
              <a:t>.), он </a:t>
            </a:r>
            <a:r>
              <a:rPr lang="ru-RU" b="1" dirty="0"/>
              <a:t>осужден за модификацию генома эмбрионов человека</a:t>
            </a:r>
            <a:endParaRPr lang="ru-RU" b="1" dirty="0" smtClean="0"/>
          </a:p>
          <a:p>
            <a:endParaRPr lang="ru-RU" b="1" dirty="0"/>
          </a:p>
          <a:p>
            <a:endParaRPr lang="ru-RU" dirty="0"/>
          </a:p>
        </p:txBody>
      </p:sp>
    </p:spTree>
    <p:extLst>
      <p:ext uri="{BB962C8B-B14F-4D97-AF65-F5344CB8AC3E}">
        <p14:creationId xmlns:p14="http://schemas.microsoft.com/office/powerpoint/2010/main" val="3984183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t>Г</a:t>
            </a:r>
            <a:r>
              <a:rPr lang="ru-RU" sz="3600" b="1" dirty="0" smtClean="0"/>
              <a:t>енетические ножницы </a:t>
            </a:r>
            <a:r>
              <a:rPr lang="en-US" sz="3600" b="1" dirty="0"/>
              <a:t>CRISPR/Cas9</a:t>
            </a:r>
            <a:r>
              <a:rPr lang="ru-RU" sz="3600" b="1" dirty="0"/>
              <a:t/>
            </a:r>
            <a:br>
              <a:rPr lang="ru-RU" sz="3600" b="1" dirty="0"/>
            </a:br>
            <a:endParaRPr lang="ru-RU" sz="3600" b="1" dirty="0"/>
          </a:p>
        </p:txBody>
      </p:sp>
      <p:sp>
        <p:nvSpPr>
          <p:cNvPr id="3" name="Объект 2"/>
          <p:cNvSpPr>
            <a:spLocks noGrp="1"/>
          </p:cNvSpPr>
          <p:nvPr>
            <p:ph idx="1"/>
          </p:nvPr>
        </p:nvSpPr>
        <p:spPr/>
        <p:txBody>
          <a:bodyPr/>
          <a:lstStyle/>
          <a:p>
            <a:r>
              <a:rPr lang="ru-RU" b="1" dirty="0"/>
              <a:t>Нобелевскую премию по химии 2020 года присудили за развитие метода редактирование </a:t>
            </a:r>
            <a:r>
              <a:rPr lang="ru-RU" b="1" dirty="0" smtClean="0"/>
              <a:t>генома</a:t>
            </a:r>
            <a:r>
              <a:rPr lang="ru-RU" b="1" dirty="0"/>
              <a:t> </a:t>
            </a:r>
            <a:r>
              <a:rPr lang="en-US" b="1" dirty="0" smtClean="0"/>
              <a:t>CRISPR/Cas9</a:t>
            </a:r>
            <a:endParaRPr lang="ru-RU" b="1" dirty="0" smtClean="0"/>
          </a:p>
          <a:p>
            <a:r>
              <a:rPr lang="ru-RU" b="1" dirty="0" smtClean="0"/>
              <a:t>В 2020 году премию </a:t>
            </a:r>
            <a:r>
              <a:rPr lang="ru-RU" b="1" dirty="0"/>
              <a:t>получат американка Дженнифер </a:t>
            </a:r>
            <a:r>
              <a:rPr lang="ru-RU" b="1" dirty="0" err="1"/>
              <a:t>Дудна</a:t>
            </a:r>
            <a:r>
              <a:rPr lang="ru-RU" b="1" dirty="0"/>
              <a:t> и француженка </a:t>
            </a:r>
            <a:r>
              <a:rPr lang="ru-RU" b="1" dirty="0" err="1"/>
              <a:t>Эмманюэль</a:t>
            </a:r>
            <a:r>
              <a:rPr lang="ru-RU" b="1" dirty="0"/>
              <a:t> </a:t>
            </a:r>
            <a:r>
              <a:rPr lang="ru-RU" b="1" dirty="0" err="1"/>
              <a:t>Шарпантье</a:t>
            </a:r>
            <a:r>
              <a:rPr lang="ru-RU" b="1" dirty="0"/>
              <a:t> за создание «генетических ножниц», то есть «инструмента перезаписи кода жизни</a:t>
            </a:r>
            <a:r>
              <a:rPr lang="ru-RU" b="1" dirty="0" smtClean="0"/>
              <a:t>»</a:t>
            </a:r>
            <a:r>
              <a:rPr lang="ru-RU" b="1" dirty="0"/>
              <a:t/>
            </a:r>
            <a:br>
              <a:rPr lang="ru-RU" b="1" dirty="0"/>
            </a:br>
            <a:r>
              <a:rPr lang="ru-RU" dirty="0"/>
              <a:t/>
            </a:r>
            <a:br>
              <a:rPr lang="ru-RU" dirty="0"/>
            </a:br>
            <a:endParaRPr lang="ru-RU" dirty="0"/>
          </a:p>
        </p:txBody>
      </p:sp>
      <p:pic>
        <p:nvPicPr>
          <p:cNvPr id="4" name="Рисунок 3"/>
          <p:cNvPicPr>
            <a:picLocks noChangeAspect="1"/>
          </p:cNvPicPr>
          <p:nvPr/>
        </p:nvPicPr>
        <p:blipFill>
          <a:blip r:embed="rId2"/>
          <a:stretch>
            <a:fillRect/>
          </a:stretch>
        </p:blipFill>
        <p:spPr>
          <a:xfrm>
            <a:off x="6299347" y="3727938"/>
            <a:ext cx="4673453" cy="2891204"/>
          </a:xfrm>
          <a:prstGeom prst="rect">
            <a:avLst/>
          </a:prstGeom>
        </p:spPr>
      </p:pic>
      <p:pic>
        <p:nvPicPr>
          <p:cNvPr id="5" name="Рисунок 4"/>
          <p:cNvPicPr>
            <a:picLocks noChangeAspect="1"/>
          </p:cNvPicPr>
          <p:nvPr/>
        </p:nvPicPr>
        <p:blipFill>
          <a:blip r:embed="rId3"/>
          <a:stretch>
            <a:fillRect/>
          </a:stretch>
        </p:blipFill>
        <p:spPr>
          <a:xfrm>
            <a:off x="9416863" y="571500"/>
            <a:ext cx="2232770" cy="1488141"/>
          </a:xfrm>
          <a:prstGeom prst="rect">
            <a:avLst/>
          </a:prstGeom>
        </p:spPr>
      </p:pic>
    </p:spTree>
    <p:extLst>
      <p:ext uri="{BB962C8B-B14F-4D97-AF65-F5344CB8AC3E}">
        <p14:creationId xmlns:p14="http://schemas.microsoft.com/office/powerpoint/2010/main" val="2099619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316523"/>
            <a:ext cx="9601200" cy="931985"/>
          </a:xfrm>
        </p:spPr>
        <p:txBody>
          <a:bodyPr>
            <a:normAutofit/>
          </a:bodyPr>
          <a:lstStyle/>
          <a:p>
            <a:r>
              <a:rPr lang="ru-RU" sz="3600" b="1" dirty="0" smtClean="0"/>
              <a:t>Опыты на животных</a:t>
            </a:r>
            <a:endParaRPr lang="ru-RU" sz="3600" b="1" dirty="0"/>
          </a:p>
        </p:txBody>
      </p:sp>
      <p:sp>
        <p:nvSpPr>
          <p:cNvPr id="3" name="Объект 2"/>
          <p:cNvSpPr>
            <a:spLocks noGrp="1"/>
          </p:cNvSpPr>
          <p:nvPr>
            <p:ph idx="1"/>
          </p:nvPr>
        </p:nvSpPr>
        <p:spPr>
          <a:xfrm>
            <a:off x="1371600" y="1345222"/>
            <a:ext cx="7974623" cy="5512777"/>
          </a:xfrm>
        </p:spPr>
        <p:txBody>
          <a:bodyPr>
            <a:normAutofit fontScale="85000" lnSpcReduction="10000"/>
          </a:bodyPr>
          <a:lstStyle/>
          <a:p>
            <a:r>
              <a:rPr lang="ru-RU" b="1" dirty="0" smtClean="0"/>
              <a:t>В 1959 г. в книге </a:t>
            </a:r>
            <a:r>
              <a:rPr lang="ru-RU" b="1" dirty="0"/>
              <a:t>"Принципы гуманного обращения с животными"</a:t>
            </a:r>
            <a:r>
              <a:rPr lang="ru-RU" b="1" dirty="0" smtClean="0"/>
              <a:t> психолог Уильям Рассел </a:t>
            </a:r>
            <a:r>
              <a:rPr lang="ru-RU" b="1" dirty="0"/>
              <a:t>и </a:t>
            </a:r>
            <a:r>
              <a:rPr lang="ru-RU" b="1" dirty="0" smtClean="0"/>
              <a:t>микробиолог Рекс </a:t>
            </a:r>
            <a:r>
              <a:rPr lang="ru-RU" b="1" dirty="0" err="1" smtClean="0"/>
              <a:t>Берч</a:t>
            </a:r>
            <a:r>
              <a:rPr lang="ru-RU" b="1" dirty="0" smtClean="0"/>
              <a:t> </a:t>
            </a:r>
            <a:r>
              <a:rPr lang="ru-RU" b="1" dirty="0"/>
              <a:t>предложили принципы гуманной методологии медико-биологических экспериментов на животных </a:t>
            </a:r>
            <a:r>
              <a:rPr lang="ru-RU" b="1" dirty="0" smtClean="0"/>
              <a:t>- концепция </a:t>
            </a:r>
            <a:r>
              <a:rPr lang="ru-RU" b="1" dirty="0"/>
              <a:t>«трех R»: </a:t>
            </a:r>
            <a:r>
              <a:rPr lang="ru-RU" b="1" dirty="0" smtClean="0"/>
              <a:t>сокращение, усовершенствование, </a:t>
            </a:r>
            <a:r>
              <a:rPr lang="ru-RU" b="1" dirty="0"/>
              <a:t>замена</a:t>
            </a:r>
            <a:endParaRPr lang="ru-RU" b="1" dirty="0" smtClean="0"/>
          </a:p>
          <a:p>
            <a:pPr marL="0" indent="0">
              <a:buNone/>
            </a:pPr>
            <a:r>
              <a:rPr lang="ru-RU" b="1" u="sng" dirty="0" err="1" smtClean="0"/>
              <a:t>Reduction</a:t>
            </a:r>
            <a:r>
              <a:rPr lang="ru-RU" b="1" u="sng" dirty="0"/>
              <a:t> </a:t>
            </a:r>
            <a:r>
              <a:rPr lang="ru-RU" b="1" dirty="0"/>
              <a:t> </a:t>
            </a:r>
            <a:r>
              <a:rPr lang="ru-RU" b="1" dirty="0" smtClean="0"/>
              <a:t>(сокращение) - </a:t>
            </a:r>
            <a:r>
              <a:rPr lang="ru-RU" b="1" dirty="0"/>
              <a:t>уменьшение количества животных, участвующих в </a:t>
            </a:r>
            <a:r>
              <a:rPr lang="ru-RU" b="1" dirty="0" smtClean="0"/>
              <a:t>эксперимент.</a:t>
            </a:r>
            <a:endParaRPr lang="ru-RU" b="1" dirty="0"/>
          </a:p>
          <a:p>
            <a:pPr marL="0" indent="0">
              <a:buNone/>
            </a:pPr>
            <a:r>
              <a:rPr lang="ru-RU" b="1" u="sng" dirty="0" err="1" smtClean="0"/>
              <a:t>Refinement</a:t>
            </a:r>
            <a:r>
              <a:rPr lang="ru-RU" b="1" dirty="0"/>
              <a:t> </a:t>
            </a:r>
            <a:r>
              <a:rPr lang="ru-RU" b="1" dirty="0" smtClean="0"/>
              <a:t>(усовершенствование) - </a:t>
            </a:r>
            <a:r>
              <a:rPr lang="ru-RU" b="1" dirty="0"/>
              <a:t>совершенствование методов операций, забора крови, эвтаназии и других манипуляций с </a:t>
            </a:r>
            <a:r>
              <a:rPr lang="ru-RU" b="1" dirty="0" smtClean="0"/>
              <a:t>животными, а </a:t>
            </a:r>
            <a:r>
              <a:rPr lang="ru-RU" b="1" dirty="0"/>
              <a:t>т</a:t>
            </a:r>
            <a:r>
              <a:rPr lang="ru-RU" b="1" dirty="0" smtClean="0"/>
              <a:t>акже обязательное </a:t>
            </a:r>
            <a:r>
              <a:rPr lang="ru-RU" b="1" dirty="0"/>
              <a:t>применение </a:t>
            </a:r>
            <a:r>
              <a:rPr lang="ru-RU" b="1" dirty="0" smtClean="0"/>
              <a:t>анестезии во время болезненных процедур </a:t>
            </a:r>
          </a:p>
          <a:p>
            <a:pPr marL="0" indent="0">
              <a:buNone/>
            </a:pPr>
            <a:r>
              <a:rPr lang="ru-RU" b="1" u="sng" dirty="0" err="1" smtClean="0"/>
              <a:t>Replacement</a:t>
            </a:r>
            <a:r>
              <a:rPr lang="ru-RU" b="1" dirty="0"/>
              <a:t> </a:t>
            </a:r>
            <a:r>
              <a:rPr lang="ru-RU" b="1" dirty="0" smtClean="0"/>
              <a:t>(замена) - </a:t>
            </a:r>
            <a:r>
              <a:rPr lang="ru-RU" b="1" dirty="0"/>
              <a:t>замена </a:t>
            </a:r>
            <a:r>
              <a:rPr lang="ru-RU" b="1" dirty="0" smtClean="0"/>
              <a:t>высокоорганизованных </a:t>
            </a:r>
            <a:r>
              <a:rPr lang="ru-RU" b="1" dirty="0"/>
              <a:t>животных более </a:t>
            </a:r>
            <a:r>
              <a:rPr lang="ru-RU" b="1" dirty="0" err="1" smtClean="0"/>
              <a:t>проcтыми</a:t>
            </a:r>
            <a:r>
              <a:rPr lang="ru-RU" b="1" dirty="0" smtClean="0"/>
              <a:t> организмами</a:t>
            </a:r>
            <a:r>
              <a:rPr lang="ru-RU" b="1" dirty="0"/>
              <a:t>, </a:t>
            </a:r>
            <a:r>
              <a:rPr lang="ru-RU" b="1" dirty="0" smtClean="0"/>
              <a:t>(беспозвоночными, простейшими, </a:t>
            </a:r>
            <a:r>
              <a:rPr lang="ru-RU" b="1" dirty="0"/>
              <a:t>тканями и культурами </a:t>
            </a:r>
            <a:r>
              <a:rPr lang="ru-RU" b="1" dirty="0" smtClean="0"/>
              <a:t>клеток, а также компьютерными симуляторами </a:t>
            </a:r>
            <a:r>
              <a:rPr lang="ru-RU" b="1" dirty="0"/>
              <a:t>различных органов и </a:t>
            </a:r>
            <a:r>
              <a:rPr lang="ru-RU" b="1" dirty="0" smtClean="0"/>
              <a:t>организмов)</a:t>
            </a:r>
          </a:p>
          <a:p>
            <a:r>
              <a:rPr lang="ru-RU" b="1" dirty="0"/>
              <a:t>П</a:t>
            </a:r>
            <a:r>
              <a:rPr lang="ru-RU" b="1" dirty="0" smtClean="0"/>
              <a:t>озже сформировался </a:t>
            </a:r>
            <a:r>
              <a:rPr lang="ru-RU" b="1" dirty="0"/>
              <a:t>еще один важный принцип - анализ вреда и </a:t>
            </a:r>
            <a:r>
              <a:rPr lang="ru-RU" b="1" dirty="0" smtClean="0"/>
              <a:t>пользы</a:t>
            </a:r>
          </a:p>
          <a:p>
            <a:pPr marL="0" indent="0">
              <a:buNone/>
            </a:pPr>
            <a:r>
              <a:rPr lang="ru-RU" b="1" u="sng" dirty="0" err="1" smtClean="0"/>
              <a:t>Harm</a:t>
            </a:r>
            <a:r>
              <a:rPr lang="ru-RU" b="1" u="sng" dirty="0" smtClean="0"/>
              <a:t>-</a:t>
            </a:r>
            <a:r>
              <a:rPr lang="ru-RU" b="1" u="sng" dirty="0"/>
              <a:t>​</a:t>
            </a:r>
            <a:r>
              <a:rPr lang="ru-RU" b="1" u="sng" dirty="0" err="1"/>
              <a:t>Benefit</a:t>
            </a:r>
            <a:r>
              <a:rPr lang="ru-RU" b="1" u="sng" dirty="0"/>
              <a:t> </a:t>
            </a:r>
            <a:r>
              <a:rPr lang="ru-RU" b="1" u="sng" dirty="0" err="1"/>
              <a:t>Analysis</a:t>
            </a:r>
            <a:r>
              <a:rPr lang="ru-RU" b="1" dirty="0"/>
              <a:t> - принцип оценки </a:t>
            </a:r>
            <a:r>
              <a:rPr lang="ru-RU" b="1" dirty="0" smtClean="0"/>
              <a:t>этическим комитетом еще </a:t>
            </a:r>
            <a:r>
              <a:rPr lang="ru-RU" b="1" dirty="0"/>
              <a:t>не начавшегося исследования на предмет резонности использования </a:t>
            </a:r>
            <a:r>
              <a:rPr lang="ru-RU" b="1" dirty="0" smtClean="0"/>
              <a:t>животных для достижения планируемых результатов</a:t>
            </a:r>
          </a:p>
          <a:p>
            <a:pPr marL="0" indent="0">
              <a:buNone/>
            </a:pPr>
            <a:r>
              <a:rPr lang="ru-RU" b="1" dirty="0" smtClean="0"/>
              <a:t>Это главные моральные принципы, </a:t>
            </a:r>
            <a:r>
              <a:rPr lang="ru-RU" b="1" dirty="0"/>
              <a:t>на которых сегодня основываются все международные нормы, регулирующие работу с лабораторными </a:t>
            </a:r>
            <a:r>
              <a:rPr lang="ru-RU" b="1" dirty="0" smtClean="0"/>
              <a:t>животными</a:t>
            </a:r>
          </a:p>
        </p:txBody>
      </p:sp>
      <p:pic>
        <p:nvPicPr>
          <p:cNvPr id="5" name="Рисунок 4"/>
          <p:cNvPicPr>
            <a:picLocks noChangeAspect="1"/>
          </p:cNvPicPr>
          <p:nvPr/>
        </p:nvPicPr>
        <p:blipFill>
          <a:blip r:embed="rId2"/>
          <a:stretch>
            <a:fillRect/>
          </a:stretch>
        </p:blipFill>
        <p:spPr>
          <a:xfrm>
            <a:off x="9258669" y="0"/>
            <a:ext cx="2933331" cy="1955554"/>
          </a:xfrm>
          <a:prstGeom prst="rect">
            <a:avLst/>
          </a:prstGeom>
        </p:spPr>
      </p:pic>
    </p:spTree>
    <p:extLst>
      <p:ext uri="{BB962C8B-B14F-4D97-AF65-F5344CB8AC3E}">
        <p14:creationId xmlns:p14="http://schemas.microsoft.com/office/powerpoint/2010/main" val="262570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Заголовок 1"/>
          <p:cNvSpPr>
            <a:spLocks noGrp="1"/>
          </p:cNvSpPr>
          <p:nvPr>
            <p:ph type="title"/>
          </p:nvPr>
        </p:nvSpPr>
        <p:spPr>
          <a:xfrm>
            <a:off x="2008189" y="452439"/>
            <a:ext cx="7056437" cy="960437"/>
          </a:xfrm>
        </p:spPr>
        <p:txBody>
          <a:bodyPr>
            <a:normAutofit/>
          </a:bodyPr>
          <a:lstStyle/>
          <a:p>
            <a:pPr eaLnBrk="1" hangingPunct="1"/>
            <a:r>
              <a:rPr lang="ru-RU" altLang="ru-RU" sz="3600" b="1" dirty="0"/>
              <a:t>Генная </a:t>
            </a:r>
            <a:r>
              <a:rPr lang="ru-RU" altLang="ru-RU" sz="3600" b="1" dirty="0" smtClean="0"/>
              <a:t>инженерия</a:t>
            </a:r>
            <a:endParaRPr lang="ru-RU" altLang="ru-RU" sz="3600" b="1" dirty="0"/>
          </a:p>
        </p:txBody>
      </p:sp>
      <p:sp>
        <p:nvSpPr>
          <p:cNvPr id="66563" name="Объект 2"/>
          <p:cNvSpPr>
            <a:spLocks noGrp="1"/>
          </p:cNvSpPr>
          <p:nvPr>
            <p:ph idx="1"/>
          </p:nvPr>
        </p:nvSpPr>
        <p:spPr>
          <a:xfrm>
            <a:off x="2008189" y="1740876"/>
            <a:ext cx="4606925" cy="4507523"/>
          </a:xfrm>
        </p:spPr>
        <p:txBody>
          <a:bodyPr>
            <a:normAutofit/>
          </a:bodyPr>
          <a:lstStyle/>
          <a:p>
            <a:r>
              <a:rPr lang="ru-RU" b="1" dirty="0"/>
              <a:t>Генная инженерия является направлением современной науки, в котором разрабатываются технологии кардинального изменения и конструирования генетического аппарата человека и других живых </a:t>
            </a:r>
            <a:r>
              <a:rPr lang="ru-RU" b="1" dirty="0" smtClean="0"/>
              <a:t>организмов</a:t>
            </a:r>
            <a:endParaRPr lang="ru-RU" altLang="ru-RU" b="1" i="1" dirty="0"/>
          </a:p>
          <a:p>
            <a:r>
              <a:rPr lang="ru-RU" altLang="ru-RU" b="1" dirty="0" smtClean="0"/>
              <a:t>Проблема эффективности и безопасности генной инженерии</a:t>
            </a:r>
            <a:endParaRPr lang="ru-RU" altLang="ru-RU" b="1" dirty="0"/>
          </a:p>
          <a:p>
            <a:endParaRPr lang="ru-RU" altLang="ru-RU" b="1" dirty="0" smtClean="0"/>
          </a:p>
        </p:txBody>
      </p:sp>
      <p:pic>
        <p:nvPicPr>
          <p:cNvPr id="3" name="Рисунок 2"/>
          <p:cNvPicPr>
            <a:picLocks noChangeAspect="1"/>
          </p:cNvPicPr>
          <p:nvPr/>
        </p:nvPicPr>
        <p:blipFill>
          <a:blip r:embed="rId2"/>
          <a:stretch>
            <a:fillRect/>
          </a:stretch>
        </p:blipFill>
        <p:spPr>
          <a:xfrm>
            <a:off x="7763608" y="659422"/>
            <a:ext cx="3997569" cy="2998177"/>
          </a:xfrm>
          <a:prstGeom prst="rect">
            <a:avLst/>
          </a:prstGeom>
        </p:spPr>
      </p:pic>
      <p:pic>
        <p:nvPicPr>
          <p:cNvPr id="4" name="Рисунок 3"/>
          <p:cNvPicPr>
            <a:picLocks noChangeAspect="1"/>
          </p:cNvPicPr>
          <p:nvPr/>
        </p:nvPicPr>
        <p:blipFill>
          <a:blip r:embed="rId3"/>
          <a:stretch>
            <a:fillRect/>
          </a:stretch>
        </p:blipFill>
        <p:spPr>
          <a:xfrm>
            <a:off x="7825154" y="4034386"/>
            <a:ext cx="3936023" cy="2214013"/>
          </a:xfrm>
          <a:prstGeom prst="rect">
            <a:avLst/>
          </a:prstGeom>
        </p:spPr>
      </p:pic>
    </p:spTree>
    <p:extLst>
      <p:ext uri="{BB962C8B-B14F-4D97-AF65-F5344CB8AC3E}">
        <p14:creationId xmlns:p14="http://schemas.microsoft.com/office/powerpoint/2010/main" val="8651612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a:xfrm>
            <a:off x="2008189" y="452439"/>
            <a:ext cx="7056437" cy="744537"/>
          </a:xfrm>
        </p:spPr>
        <p:txBody>
          <a:bodyPr>
            <a:normAutofit/>
          </a:bodyPr>
          <a:lstStyle/>
          <a:p>
            <a:pPr eaLnBrk="1" hangingPunct="1"/>
            <a:r>
              <a:rPr lang="ru-RU" altLang="ru-RU" sz="3600" b="1" dirty="0" smtClean="0"/>
              <a:t>Клонирование</a:t>
            </a:r>
            <a:endParaRPr lang="ru-RU" altLang="ru-RU" sz="3600" b="1" dirty="0"/>
          </a:p>
        </p:txBody>
      </p:sp>
      <p:sp>
        <p:nvSpPr>
          <p:cNvPr id="67587" name="Объект 2"/>
          <p:cNvSpPr>
            <a:spLocks noGrp="1"/>
          </p:cNvSpPr>
          <p:nvPr>
            <p:ph idx="1"/>
          </p:nvPr>
        </p:nvSpPr>
        <p:spPr>
          <a:xfrm>
            <a:off x="2008188" y="1196976"/>
            <a:ext cx="7054850" cy="5051425"/>
          </a:xfrm>
        </p:spPr>
        <p:txBody>
          <a:bodyPr/>
          <a:lstStyle/>
          <a:p>
            <a:pPr eaLnBrk="1" hangingPunct="1">
              <a:lnSpc>
                <a:spcPct val="90000"/>
              </a:lnSpc>
            </a:pPr>
            <a:r>
              <a:rPr lang="ru-RU" altLang="ru-RU" b="1" dirty="0" smtClean="0"/>
              <a:t>Клонирование (англ. </a:t>
            </a:r>
            <a:r>
              <a:rPr lang="ru-RU" altLang="ru-RU" b="1" dirty="0" err="1" smtClean="0"/>
              <a:t>cloning</a:t>
            </a:r>
            <a:r>
              <a:rPr lang="ru-RU" altLang="ru-RU" b="1" dirty="0" smtClean="0"/>
              <a:t> от </a:t>
            </a:r>
            <a:r>
              <a:rPr lang="ru-RU" altLang="ru-RU" b="1" dirty="0" err="1" smtClean="0"/>
              <a:t>греч.κλων</a:t>
            </a:r>
            <a:r>
              <a:rPr lang="ru-RU" altLang="ru-RU" b="1" dirty="0" smtClean="0"/>
              <a:t> — «веточка, побег, отпрыск») — точное воспроизведение какого-либо объекта любое требуемое количество раз</a:t>
            </a:r>
          </a:p>
          <a:p>
            <a:pPr eaLnBrk="1" hangingPunct="1">
              <a:lnSpc>
                <a:spcPct val="90000"/>
              </a:lnSpc>
            </a:pPr>
            <a:r>
              <a:rPr lang="ru-RU" altLang="ru-RU" b="1" dirty="0" smtClean="0"/>
              <a:t> Объекты, полученные в результате клонирования называются клоном</a:t>
            </a:r>
          </a:p>
          <a:p>
            <a:pPr eaLnBrk="1" hangingPunct="1"/>
            <a:endParaRPr lang="ru-RU" altLang="ru-RU" dirty="0" smtClean="0"/>
          </a:p>
        </p:txBody>
      </p:sp>
      <p:pic>
        <p:nvPicPr>
          <p:cNvPr id="67588" name="Рисунок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8550" y="3300413"/>
            <a:ext cx="6013450"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65054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Заголовок 1"/>
          <p:cNvSpPr>
            <a:spLocks noGrp="1"/>
          </p:cNvSpPr>
          <p:nvPr>
            <p:ph type="title"/>
          </p:nvPr>
        </p:nvSpPr>
        <p:spPr/>
        <p:txBody>
          <a:bodyPr>
            <a:normAutofit/>
          </a:bodyPr>
          <a:lstStyle/>
          <a:p>
            <a:pPr algn="ctr" eaLnBrk="1" hangingPunct="1"/>
            <a:r>
              <a:rPr lang="ru-RU" altLang="ru-RU" sz="3600" b="1" dirty="0"/>
              <a:t>Клонирование овечки Долли в 1997г.</a:t>
            </a:r>
          </a:p>
        </p:txBody>
      </p:sp>
      <p:pic>
        <p:nvPicPr>
          <p:cNvPr id="68611" name="Picture 2" descr="http://cdn.sptdigital.com/sites/pl.axn/files/styles/image_900x506/public/ct_gallery_f_images/axn-20-years-old-stuff-14.jpg?itok=sCCCdA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16225" y="2254982"/>
            <a:ext cx="6711950" cy="3773488"/>
          </a:xfrm>
          <a:noFill/>
        </p:spPr>
      </p:pic>
    </p:spTree>
    <p:extLst>
      <p:ext uri="{BB962C8B-B14F-4D97-AF65-F5344CB8AC3E}">
        <p14:creationId xmlns:p14="http://schemas.microsoft.com/office/powerpoint/2010/main" val="24201890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Заголовок 1"/>
          <p:cNvSpPr>
            <a:spLocks noGrp="1"/>
          </p:cNvSpPr>
          <p:nvPr>
            <p:ph type="title"/>
          </p:nvPr>
        </p:nvSpPr>
        <p:spPr/>
        <p:txBody>
          <a:bodyPr>
            <a:normAutofit/>
          </a:bodyPr>
          <a:lstStyle/>
          <a:p>
            <a:pPr eaLnBrk="1" hangingPunct="1"/>
            <a:r>
              <a:rPr lang="ru-RU" altLang="ru-RU" sz="3600" b="1" dirty="0"/>
              <a:t>Запрет клонирования </a:t>
            </a:r>
            <a:r>
              <a:rPr lang="ru-RU" altLang="ru-RU" sz="3600" b="1" dirty="0" smtClean="0"/>
              <a:t>человека</a:t>
            </a:r>
            <a:endParaRPr lang="ru-RU" altLang="ru-RU" sz="3600" b="1" dirty="0"/>
          </a:p>
        </p:txBody>
      </p:sp>
      <p:sp>
        <p:nvSpPr>
          <p:cNvPr id="69635" name="Объект 2"/>
          <p:cNvSpPr>
            <a:spLocks noGrp="1"/>
          </p:cNvSpPr>
          <p:nvPr>
            <p:ph idx="1"/>
          </p:nvPr>
        </p:nvSpPr>
        <p:spPr>
          <a:xfrm>
            <a:off x="1125415" y="1776046"/>
            <a:ext cx="5688623" cy="4472355"/>
          </a:xfrm>
        </p:spPr>
        <p:txBody>
          <a:bodyPr/>
          <a:lstStyle/>
          <a:p>
            <a:pPr eaLnBrk="1" hangingPunct="1"/>
            <a:r>
              <a:rPr lang="ru-RU" altLang="ru-RU" b="1" dirty="0" smtClean="0"/>
              <a:t>Дополнительный протокол о запрете клонирования человека к Конвенции Совета Европы о правах человека в биомедицине </a:t>
            </a:r>
          </a:p>
          <a:p>
            <a:pPr eaLnBrk="1" hangingPunct="1"/>
            <a:r>
              <a:rPr lang="ru-RU" altLang="ru-RU" b="1" dirty="0" smtClean="0"/>
              <a:t>Федеральный закон РФ «О временном запрете на клонирование человека», 2002 г.</a:t>
            </a:r>
          </a:p>
        </p:txBody>
      </p:sp>
      <p:pic>
        <p:nvPicPr>
          <p:cNvPr id="2" name="Рисунок 1"/>
          <p:cNvPicPr>
            <a:picLocks noChangeAspect="1"/>
          </p:cNvPicPr>
          <p:nvPr/>
        </p:nvPicPr>
        <p:blipFill>
          <a:blip r:embed="rId2"/>
          <a:stretch>
            <a:fillRect/>
          </a:stretch>
        </p:blipFill>
        <p:spPr>
          <a:xfrm>
            <a:off x="5380892" y="3495015"/>
            <a:ext cx="6811108" cy="3362985"/>
          </a:xfrm>
          <a:prstGeom prst="rect">
            <a:avLst/>
          </a:prstGeom>
        </p:spPr>
      </p:pic>
    </p:spTree>
    <p:extLst>
      <p:ext uri="{BB962C8B-B14F-4D97-AF65-F5344CB8AC3E}">
        <p14:creationId xmlns:p14="http://schemas.microsoft.com/office/powerpoint/2010/main" val="17667258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altLang="ru-RU" b="1" dirty="0"/>
              <a:t>Спасибо за внимание!</a:t>
            </a:r>
            <a:br>
              <a:rPr lang="ru-RU" altLang="ru-RU" b="1" dirty="0"/>
            </a:br>
            <a:endParaRPr lang="ru-RU" b="1" dirty="0"/>
          </a:p>
        </p:txBody>
      </p:sp>
    </p:spTree>
    <p:extLst>
      <p:ext uri="{BB962C8B-B14F-4D97-AF65-F5344CB8AC3E}">
        <p14:creationId xmlns:p14="http://schemas.microsoft.com/office/powerpoint/2010/main" val="2310189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a:xfrm>
            <a:off x="1371600" y="272562"/>
            <a:ext cx="9601200" cy="1284777"/>
          </a:xfrm>
        </p:spPr>
        <p:txBody>
          <a:bodyPr>
            <a:normAutofit/>
          </a:bodyPr>
          <a:lstStyle/>
          <a:p>
            <a:pPr eaLnBrk="1" hangingPunct="1"/>
            <a:r>
              <a:rPr lang="ru-RU" altLang="ru-RU" sz="3600" b="1" dirty="0"/>
              <a:t>Можно ли проводить эксперименты на людях?</a:t>
            </a:r>
            <a:endParaRPr lang="ru-RU" altLang="ru-RU" sz="3600" dirty="0"/>
          </a:p>
        </p:txBody>
      </p:sp>
      <p:sp>
        <p:nvSpPr>
          <p:cNvPr id="11267" name="Объект 2"/>
          <p:cNvSpPr>
            <a:spLocks noGrp="1"/>
          </p:cNvSpPr>
          <p:nvPr>
            <p:ph idx="1"/>
          </p:nvPr>
        </p:nvSpPr>
        <p:spPr>
          <a:xfrm>
            <a:off x="1703389" y="1557339"/>
            <a:ext cx="7044957" cy="5184775"/>
          </a:xfrm>
        </p:spPr>
        <p:txBody>
          <a:bodyPr/>
          <a:lstStyle/>
          <a:p>
            <a:pPr defTabSz="914400">
              <a:spcBef>
                <a:spcPct val="0"/>
              </a:spcBef>
              <a:buClrTx/>
              <a:buSzTx/>
            </a:pPr>
            <a:r>
              <a:rPr lang="en-US" altLang="ru-RU" b="1" dirty="0" smtClean="0">
                <a:latin typeface="Arial Unicode MS"/>
              </a:rPr>
              <a:t>В </a:t>
            </a:r>
            <a:r>
              <a:rPr lang="en-US" altLang="ru-RU" b="1" dirty="0" err="1" smtClean="0">
                <a:latin typeface="Arial Unicode MS"/>
              </a:rPr>
              <a:t>медицинских</a:t>
            </a:r>
            <a:r>
              <a:rPr lang="en-US" altLang="ru-RU" b="1" dirty="0" smtClean="0">
                <a:latin typeface="Arial Unicode MS"/>
              </a:rPr>
              <a:t> </a:t>
            </a:r>
            <a:r>
              <a:rPr lang="en-US" altLang="ru-RU" b="1" dirty="0" err="1" smtClean="0">
                <a:latin typeface="Arial Unicode MS"/>
              </a:rPr>
              <a:t>исследованиях</a:t>
            </a:r>
            <a:r>
              <a:rPr lang="en-US" altLang="ru-RU" b="1" dirty="0" smtClean="0">
                <a:latin typeface="Arial Unicode MS"/>
              </a:rPr>
              <a:t> </a:t>
            </a:r>
            <a:r>
              <a:rPr lang="en-US" altLang="ru-RU" b="1" dirty="0" err="1" smtClean="0">
                <a:latin typeface="Arial Unicode MS"/>
              </a:rPr>
              <a:t>немало</a:t>
            </a:r>
            <a:r>
              <a:rPr lang="en-US" altLang="ru-RU" b="1" dirty="0" smtClean="0">
                <a:latin typeface="Arial Unicode MS"/>
              </a:rPr>
              <a:t> </a:t>
            </a:r>
            <a:r>
              <a:rPr lang="en-US" altLang="ru-RU" b="1" dirty="0" err="1" smtClean="0">
                <a:latin typeface="Arial Unicode MS"/>
              </a:rPr>
              <a:t>таких</a:t>
            </a:r>
            <a:r>
              <a:rPr lang="en-US" altLang="ru-RU" b="1" dirty="0" smtClean="0">
                <a:latin typeface="Arial Unicode MS"/>
              </a:rPr>
              <a:t>, </a:t>
            </a:r>
            <a:r>
              <a:rPr lang="en-US" altLang="ru-RU" b="1" dirty="0" err="1" smtClean="0">
                <a:latin typeface="Arial Unicode MS"/>
              </a:rPr>
              <a:t>которые</a:t>
            </a:r>
            <a:r>
              <a:rPr lang="en-US" altLang="ru-RU" b="1" dirty="0" smtClean="0">
                <a:latin typeface="Arial Unicode MS"/>
              </a:rPr>
              <a:t> </a:t>
            </a:r>
            <a:r>
              <a:rPr lang="en-US" altLang="ru-RU" b="1" dirty="0" err="1" smtClean="0">
                <a:latin typeface="Arial Unicode MS"/>
              </a:rPr>
              <a:t>не</a:t>
            </a:r>
            <a:r>
              <a:rPr lang="en-US" altLang="ru-RU" b="1" dirty="0" smtClean="0">
                <a:latin typeface="Arial Unicode MS"/>
              </a:rPr>
              <a:t> </a:t>
            </a:r>
            <a:r>
              <a:rPr lang="en-US" altLang="ru-RU" b="1" dirty="0" err="1" smtClean="0">
                <a:latin typeface="Arial Unicode MS"/>
              </a:rPr>
              <a:t>вызывают</a:t>
            </a:r>
            <a:r>
              <a:rPr lang="en-US" altLang="ru-RU" b="1" dirty="0" smtClean="0">
                <a:latin typeface="Arial Unicode MS"/>
              </a:rPr>
              <a:t> </a:t>
            </a:r>
            <a:r>
              <a:rPr lang="en-US" altLang="ru-RU" b="1" dirty="0" err="1" smtClean="0">
                <a:latin typeface="Arial Unicode MS"/>
              </a:rPr>
              <a:t>трудных</a:t>
            </a:r>
            <a:r>
              <a:rPr lang="en-US" altLang="ru-RU" b="1" dirty="0" smtClean="0">
                <a:latin typeface="Arial Unicode MS"/>
              </a:rPr>
              <a:t> </a:t>
            </a:r>
            <a:r>
              <a:rPr lang="en-US" altLang="ru-RU" b="1" dirty="0" err="1" smtClean="0">
                <a:latin typeface="Arial Unicode MS"/>
              </a:rPr>
              <a:t>этических</a:t>
            </a:r>
            <a:r>
              <a:rPr lang="en-US" altLang="ru-RU" b="1" dirty="0" smtClean="0">
                <a:latin typeface="Arial Unicode MS"/>
              </a:rPr>
              <a:t> </a:t>
            </a:r>
            <a:r>
              <a:rPr lang="en-US" altLang="ru-RU" b="1" dirty="0" err="1" smtClean="0">
                <a:latin typeface="Arial Unicode MS"/>
              </a:rPr>
              <a:t>вопросов</a:t>
            </a:r>
            <a:r>
              <a:rPr lang="en-US" altLang="ru-RU" b="1" dirty="0" smtClean="0">
                <a:latin typeface="Arial Unicode MS"/>
              </a:rPr>
              <a:t> (</a:t>
            </a:r>
            <a:r>
              <a:rPr lang="en-US" altLang="ru-RU" b="1" dirty="0" err="1" smtClean="0">
                <a:latin typeface="Arial Unicode MS"/>
              </a:rPr>
              <a:t>например</a:t>
            </a:r>
            <a:r>
              <a:rPr lang="en-US" altLang="ru-RU" b="1" dirty="0" smtClean="0">
                <a:latin typeface="Arial Unicode MS"/>
              </a:rPr>
              <a:t>, </a:t>
            </a:r>
            <a:r>
              <a:rPr lang="en-US" altLang="ru-RU" b="1" dirty="0" err="1" smtClean="0">
                <a:latin typeface="Arial Unicode MS"/>
              </a:rPr>
              <a:t>взятие</a:t>
            </a:r>
            <a:r>
              <a:rPr lang="en-US" altLang="ru-RU" b="1" dirty="0" smtClean="0">
                <a:latin typeface="Arial Unicode MS"/>
              </a:rPr>
              <a:t> </a:t>
            </a:r>
            <a:r>
              <a:rPr lang="en-US" altLang="ru-RU" b="1" dirty="0" err="1" smtClean="0">
                <a:latin typeface="Arial Unicode MS"/>
              </a:rPr>
              <a:t>волос</a:t>
            </a:r>
            <a:r>
              <a:rPr lang="en-US" altLang="ru-RU" b="1" dirty="0" smtClean="0">
                <a:latin typeface="Arial Unicode MS"/>
              </a:rPr>
              <a:t>, </a:t>
            </a:r>
            <a:r>
              <a:rPr lang="en-US" altLang="ru-RU" b="1" dirty="0" err="1" smtClean="0">
                <a:latin typeface="Arial Unicode MS"/>
              </a:rPr>
              <a:t>крови</a:t>
            </a:r>
            <a:r>
              <a:rPr lang="en-US" altLang="ru-RU" b="1" dirty="0" smtClean="0">
                <a:latin typeface="Arial Unicode MS"/>
              </a:rPr>
              <a:t> </a:t>
            </a:r>
            <a:r>
              <a:rPr lang="en-US" altLang="ru-RU" b="1" dirty="0" err="1" smtClean="0">
                <a:latin typeface="Arial Unicode MS"/>
              </a:rPr>
              <a:t>для</a:t>
            </a:r>
            <a:r>
              <a:rPr lang="en-US" altLang="ru-RU" b="1" dirty="0" smtClean="0">
                <a:latin typeface="Arial Unicode MS"/>
              </a:rPr>
              <a:t> </a:t>
            </a:r>
            <a:r>
              <a:rPr lang="en-US" altLang="ru-RU" b="1" dirty="0" err="1" smtClean="0">
                <a:latin typeface="Arial Unicode MS"/>
              </a:rPr>
              <a:t>микроскопических</a:t>
            </a:r>
            <a:r>
              <a:rPr lang="en-US" altLang="ru-RU" b="1" dirty="0" smtClean="0">
                <a:latin typeface="Arial Unicode MS"/>
              </a:rPr>
              <a:t> </a:t>
            </a:r>
            <a:r>
              <a:rPr lang="en-US" altLang="ru-RU" b="1" dirty="0" err="1" smtClean="0">
                <a:latin typeface="Arial Unicode MS"/>
              </a:rPr>
              <a:t>исследований</a:t>
            </a:r>
            <a:r>
              <a:rPr lang="en-US" altLang="ru-RU" b="1" dirty="0" smtClean="0">
                <a:latin typeface="Arial Unicode MS"/>
              </a:rPr>
              <a:t>)</a:t>
            </a:r>
            <a:r>
              <a:rPr lang="en-US" altLang="ru-RU" sz="800" b="1" dirty="0"/>
              <a:t> </a:t>
            </a:r>
            <a:endParaRPr lang="en-US" altLang="ru-RU" sz="4400" b="1" dirty="0"/>
          </a:p>
          <a:p>
            <a:pPr defTabSz="914400">
              <a:spcBef>
                <a:spcPct val="0"/>
              </a:spcBef>
              <a:buClrTx/>
              <a:buSzTx/>
            </a:pPr>
            <a:r>
              <a:rPr lang="ru-RU" altLang="ru-RU" b="1" dirty="0" smtClean="0">
                <a:latin typeface="Arial Unicode MS"/>
                <a:cs typeface="Arial" panose="020B0604020202020204" pitchFamily="34" charset="0"/>
              </a:rPr>
              <a:t>Рано или поздно клинические нововведения надо применять на первом (первых) больном (больных)</a:t>
            </a:r>
          </a:p>
          <a:p>
            <a:pPr defTabSz="914400">
              <a:spcBef>
                <a:spcPct val="0"/>
              </a:spcBef>
              <a:buClrTx/>
              <a:buSzTx/>
            </a:pPr>
            <a:r>
              <a:rPr lang="ru-RU" altLang="ru-RU" b="1" dirty="0" smtClean="0">
                <a:latin typeface="Arial Unicode MS"/>
                <a:cs typeface="Arial" panose="020B0604020202020204" pitchFamily="34" charset="0"/>
              </a:rPr>
              <a:t>Врач должен иметь в виду вопрос о согласии больных на предпринимаемые над ними медицинские опыты</a:t>
            </a:r>
          </a:p>
          <a:p>
            <a:pPr defTabSz="914400">
              <a:spcBef>
                <a:spcPct val="0"/>
              </a:spcBef>
              <a:buClrTx/>
              <a:buSzTx/>
            </a:pPr>
            <a:r>
              <a:rPr lang="ru-RU" altLang="ru-RU" b="1" dirty="0" smtClean="0">
                <a:latin typeface="Arial Unicode MS"/>
              </a:rPr>
              <a:t>П</a:t>
            </a:r>
            <a:r>
              <a:rPr lang="en-US" altLang="ru-RU" b="1" dirty="0" err="1" smtClean="0">
                <a:latin typeface="Arial Unicode MS"/>
              </a:rPr>
              <a:t>редпочтительнее</a:t>
            </a:r>
            <a:r>
              <a:rPr lang="en-US" altLang="ru-RU" b="1" dirty="0" smtClean="0">
                <a:latin typeface="Arial Unicode MS"/>
              </a:rPr>
              <a:t> </a:t>
            </a:r>
            <a:r>
              <a:rPr lang="en-US" altLang="ru-RU" b="1" dirty="0" err="1" smtClean="0">
                <a:latin typeface="Arial Unicode MS"/>
              </a:rPr>
              <a:t>проводить</a:t>
            </a:r>
            <a:r>
              <a:rPr lang="en-US" altLang="ru-RU" b="1" dirty="0" smtClean="0">
                <a:latin typeface="Arial Unicode MS"/>
              </a:rPr>
              <a:t> </a:t>
            </a:r>
            <a:r>
              <a:rPr lang="en-US" altLang="ru-RU" b="1" dirty="0" err="1" smtClean="0">
                <a:latin typeface="Arial Unicode MS"/>
              </a:rPr>
              <a:t>опыты</a:t>
            </a:r>
            <a:r>
              <a:rPr lang="en-US" altLang="ru-RU" b="1" dirty="0" smtClean="0">
                <a:latin typeface="Arial Unicode MS"/>
              </a:rPr>
              <a:t> </a:t>
            </a:r>
            <a:r>
              <a:rPr lang="en-US" altLang="ru-RU" b="1" dirty="0" err="1" smtClean="0">
                <a:latin typeface="Arial Unicode MS"/>
              </a:rPr>
              <a:t>на</a:t>
            </a:r>
            <a:r>
              <a:rPr lang="en-US" altLang="ru-RU" b="1" dirty="0" smtClean="0">
                <a:latin typeface="Arial Unicode MS"/>
              </a:rPr>
              <a:t> </a:t>
            </a:r>
            <a:r>
              <a:rPr lang="en-US" altLang="ru-RU" b="1" dirty="0" err="1" smtClean="0">
                <a:latin typeface="Arial Unicode MS"/>
              </a:rPr>
              <a:t>людях</a:t>
            </a:r>
            <a:r>
              <a:rPr lang="en-US" altLang="ru-RU" b="1" dirty="0" smtClean="0">
                <a:latin typeface="Arial Unicode MS"/>
              </a:rPr>
              <a:t> </a:t>
            </a:r>
            <a:r>
              <a:rPr lang="en-US" altLang="ru-RU" b="1" dirty="0" err="1" smtClean="0">
                <a:latin typeface="Arial Unicode MS"/>
              </a:rPr>
              <a:t>интеллигентных</a:t>
            </a:r>
            <a:r>
              <a:rPr lang="en-US" altLang="ru-RU" b="1" dirty="0" smtClean="0">
                <a:latin typeface="Arial Unicode MS"/>
              </a:rPr>
              <a:t>, а </a:t>
            </a:r>
            <a:r>
              <a:rPr lang="en-US" altLang="ru-RU" b="1" dirty="0" err="1" smtClean="0">
                <a:latin typeface="Arial Unicode MS"/>
              </a:rPr>
              <a:t>лучше</a:t>
            </a:r>
            <a:r>
              <a:rPr lang="en-US" altLang="ru-RU" b="1" dirty="0" smtClean="0">
                <a:latin typeface="Arial Unicode MS"/>
              </a:rPr>
              <a:t> </a:t>
            </a:r>
            <a:r>
              <a:rPr lang="en-US" altLang="ru-RU" b="1" dirty="0" err="1" smtClean="0">
                <a:latin typeface="Arial Unicode MS"/>
              </a:rPr>
              <a:t>всего</a:t>
            </a:r>
            <a:r>
              <a:rPr lang="en-US" altLang="ru-RU" b="1" dirty="0" smtClean="0">
                <a:latin typeface="Arial Unicode MS"/>
              </a:rPr>
              <a:t> - </a:t>
            </a:r>
            <a:r>
              <a:rPr lang="en-US" altLang="ru-RU" b="1" dirty="0" err="1" smtClean="0">
                <a:latin typeface="Arial Unicode MS"/>
              </a:rPr>
              <a:t>на</a:t>
            </a:r>
            <a:r>
              <a:rPr lang="en-US" altLang="ru-RU" b="1" dirty="0" smtClean="0">
                <a:latin typeface="Arial Unicode MS"/>
              </a:rPr>
              <a:t> </a:t>
            </a:r>
            <a:r>
              <a:rPr lang="en-US" altLang="ru-RU" b="1" dirty="0" err="1" smtClean="0">
                <a:latin typeface="Arial Unicode MS"/>
              </a:rPr>
              <a:t>медиках</a:t>
            </a:r>
            <a:r>
              <a:rPr lang="en-US" altLang="ru-RU" sz="800" b="1" dirty="0"/>
              <a:t> </a:t>
            </a:r>
            <a:endParaRPr lang="en-US" altLang="ru-RU" sz="4400" b="1" dirty="0"/>
          </a:p>
        </p:txBody>
      </p:sp>
      <p:pic>
        <p:nvPicPr>
          <p:cNvPr id="11268"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65590" y="1557339"/>
            <a:ext cx="3119437"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942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1169377" y="452439"/>
            <a:ext cx="10445261" cy="1031875"/>
          </a:xfrm>
        </p:spPr>
        <p:txBody>
          <a:bodyPr>
            <a:noAutofit/>
          </a:bodyPr>
          <a:lstStyle/>
          <a:p>
            <a:pPr eaLnBrk="1" hangingPunct="1"/>
            <a:r>
              <a:rPr lang="ru-RU" altLang="ru-RU" sz="3600" b="1" dirty="0"/>
              <a:t>Драматическая медицина: опыты врачей на себе</a:t>
            </a:r>
          </a:p>
        </p:txBody>
      </p:sp>
      <p:sp>
        <p:nvSpPr>
          <p:cNvPr id="3" name="Объект 2"/>
          <p:cNvSpPr>
            <a:spLocks noGrp="1"/>
          </p:cNvSpPr>
          <p:nvPr>
            <p:ph idx="1"/>
          </p:nvPr>
        </p:nvSpPr>
        <p:spPr>
          <a:xfrm>
            <a:off x="1371600" y="2286000"/>
            <a:ext cx="5715000" cy="3581400"/>
          </a:xfrm>
        </p:spPr>
        <p:txBody>
          <a:bodyPr rtlCol="0">
            <a:normAutofit/>
          </a:bodyPr>
          <a:lstStyle/>
          <a:p>
            <a:pPr>
              <a:buClr>
                <a:schemeClr val="accent1">
                  <a:lumMod val="60000"/>
                  <a:lumOff val="40000"/>
                </a:schemeClr>
              </a:buClr>
              <a:defRPr/>
            </a:pPr>
            <a:r>
              <a:rPr lang="ru-RU" b="1" dirty="0" smtClean="0"/>
              <a:t>Широко известны примеры проведения опытов врачей на себе</a:t>
            </a:r>
          </a:p>
          <a:p>
            <a:pPr>
              <a:buClr>
                <a:schemeClr val="accent1">
                  <a:lumMod val="60000"/>
                  <a:lumOff val="40000"/>
                </a:schemeClr>
              </a:buClr>
              <a:defRPr/>
            </a:pPr>
            <a:r>
              <a:rPr lang="ru-RU" b="1" dirty="0" smtClean="0"/>
              <a:t>Этическим обоснованием</a:t>
            </a:r>
            <a:r>
              <a:rPr lang="en-US" b="1" dirty="0" smtClean="0"/>
              <a:t> </a:t>
            </a:r>
            <a:r>
              <a:rPr lang="ru-RU" b="1" dirty="0" smtClean="0"/>
              <a:t>было служение людям и распоряжение собственной жизнью</a:t>
            </a:r>
            <a:endParaRPr lang="ru-RU" b="1" dirty="0"/>
          </a:p>
        </p:txBody>
      </p:sp>
      <p:pic>
        <p:nvPicPr>
          <p:cNvPr id="12292"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43968" y="1802423"/>
            <a:ext cx="3674983" cy="505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72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2008189" y="452439"/>
            <a:ext cx="7056437" cy="1031875"/>
          </a:xfrm>
        </p:spPr>
        <p:txBody>
          <a:bodyPr>
            <a:normAutofit/>
          </a:bodyPr>
          <a:lstStyle/>
          <a:p>
            <a:r>
              <a:rPr lang="ru-RU" altLang="ru-RU" sz="3600" b="1" dirty="0"/>
              <a:t>Опыты врачей на себе</a:t>
            </a:r>
            <a:endParaRPr lang="ru-RU" altLang="ru-RU" sz="3600" dirty="0" smtClean="0"/>
          </a:p>
        </p:txBody>
      </p:sp>
      <p:sp>
        <p:nvSpPr>
          <p:cNvPr id="13315" name="Объект 2"/>
          <p:cNvSpPr>
            <a:spLocks noGrp="1"/>
          </p:cNvSpPr>
          <p:nvPr>
            <p:ph idx="1"/>
          </p:nvPr>
        </p:nvSpPr>
        <p:spPr>
          <a:xfrm>
            <a:off x="1524001" y="1341438"/>
            <a:ext cx="6288299" cy="4906962"/>
          </a:xfrm>
        </p:spPr>
        <p:txBody>
          <a:bodyPr>
            <a:normAutofit/>
          </a:bodyPr>
          <a:lstStyle/>
          <a:p>
            <a:r>
              <a:rPr lang="ru-RU" altLang="ru-RU" b="1" dirty="0" smtClean="0"/>
              <a:t>В 1928 году 24-летний Вернер </a:t>
            </a:r>
            <a:r>
              <a:rPr lang="ru-RU" altLang="ru-RU" b="1" dirty="0" err="1" smtClean="0"/>
              <a:t>Форсман</a:t>
            </a:r>
            <a:r>
              <a:rPr lang="ru-RU" altLang="ru-RU" b="1" dirty="0" smtClean="0"/>
              <a:t> разработал способ катетеризации сердца и испытал его на себе, проведя зонд через локтевую вену в правое предсердие</a:t>
            </a:r>
          </a:p>
          <a:p>
            <a:r>
              <a:rPr lang="ru-RU" altLang="ru-RU" b="1" dirty="0" smtClean="0"/>
              <a:t>В первый раз до сердца трубка не дошла, потому что ассистент отказался продолжать опасный эксперимент. Во второй раз </a:t>
            </a:r>
            <a:r>
              <a:rPr lang="ru-RU" altLang="ru-RU" b="1" dirty="0" err="1" smtClean="0"/>
              <a:t>Форсман</a:t>
            </a:r>
            <a:r>
              <a:rPr lang="ru-RU" altLang="ru-RU" b="1" dirty="0" smtClean="0"/>
              <a:t> действовал самостоятельно, он ввёл катетер на 65 сантиметров и достиг правой половины сердца, затем включил рентгеновский аппарат и получил подтверждение своего успеха</a:t>
            </a:r>
          </a:p>
          <a:p>
            <a:r>
              <a:rPr lang="ru-RU" altLang="ru-RU" b="1" dirty="0" smtClean="0"/>
              <a:t>За разработанную им методику он совместно с американскими врачами А. </a:t>
            </a:r>
            <a:r>
              <a:rPr lang="ru-RU" altLang="ru-RU" b="1" dirty="0" err="1" smtClean="0"/>
              <a:t>Курнаном</a:t>
            </a:r>
            <a:r>
              <a:rPr lang="ru-RU" altLang="ru-RU" b="1" dirty="0" smtClean="0"/>
              <a:t> и Д. </a:t>
            </a:r>
            <a:r>
              <a:rPr lang="ru-RU" altLang="ru-RU" b="1" dirty="0" err="1" smtClean="0"/>
              <a:t>Ричардсом</a:t>
            </a:r>
            <a:r>
              <a:rPr lang="ru-RU" altLang="ru-RU" b="1" dirty="0" smtClean="0"/>
              <a:t> получил в 1956 году Нобелевскую премию.</a:t>
            </a:r>
          </a:p>
        </p:txBody>
      </p:sp>
      <p:pic>
        <p:nvPicPr>
          <p:cNvPr id="13316"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2300" y="3794919"/>
            <a:ext cx="4379700" cy="304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850760"/>
      </p:ext>
    </p:extLst>
  </p:cSld>
  <p:clrMapOvr>
    <a:masterClrMapping/>
  </p:clrMapOvr>
</p:sld>
</file>

<file path=ppt/theme/theme1.xml><?xml version="1.0" encoding="utf-8"?>
<a:theme xmlns:a="http://schemas.openxmlformats.org/drawingml/2006/main" name="Crop">
  <a:themeElements>
    <a:clrScheme name="Синий">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641</TotalTime>
  <Words>3117</Words>
  <Application>Microsoft Office PowerPoint</Application>
  <PresentationFormat>Широкоэкранный</PresentationFormat>
  <Paragraphs>309</Paragraphs>
  <Slides>64</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64</vt:i4>
      </vt:variant>
    </vt:vector>
  </HeadingPairs>
  <TitlesOfParts>
    <vt:vector size="73" baseType="lpstr">
      <vt:lpstr>Arial</vt:lpstr>
      <vt:lpstr>Arial Unicode MS</vt:lpstr>
      <vt:lpstr>Calibri</vt:lpstr>
      <vt:lpstr>Century Gothic</vt:lpstr>
      <vt:lpstr>Franklin Gothic Book</vt:lpstr>
      <vt:lpstr>Times New Roman</vt:lpstr>
      <vt:lpstr>Wingdings</vt:lpstr>
      <vt:lpstr>Wingdings 3</vt:lpstr>
      <vt:lpstr>Crop</vt:lpstr>
      <vt:lpstr>Лекция №4 Моральные проблемы экспериментальной медицины и медицинских вмешательств в геном человека</vt:lpstr>
      <vt:lpstr>План </vt:lpstr>
      <vt:lpstr>Вопрос 1. Моральные проблемы экспериментальной медицины</vt:lpstr>
      <vt:lpstr>Можно ли проводить эксперименты на людях?</vt:lpstr>
      <vt:lpstr>Можно ли проводить эксперименты на людях?</vt:lpstr>
      <vt:lpstr>Опыты на животных</vt:lpstr>
      <vt:lpstr>Можно ли проводить эксперименты на людях?</vt:lpstr>
      <vt:lpstr>Драматическая медицина: опыты врачей на себе</vt:lpstr>
      <vt:lpstr>Опыты врачей на себе</vt:lpstr>
      <vt:lpstr>Опыты врачей на себе в наши дни</vt:lpstr>
      <vt:lpstr>Злоупотребления  в фашистской Германии</vt:lpstr>
      <vt:lpstr>Нюрнбергский процесс</vt:lpstr>
      <vt:lpstr>Злоупотребления после II мировой войны</vt:lpstr>
      <vt:lpstr>Современная позиция</vt:lpstr>
      <vt:lpstr>Главное правило участия</vt:lpstr>
      <vt:lpstr>Информированное согласие</vt:lpstr>
      <vt:lpstr>Основные требования к информации</vt:lpstr>
      <vt:lpstr>Оформление информированного согласия</vt:lpstr>
      <vt:lpstr>Цели участия в исследовании</vt:lpstr>
      <vt:lpstr>Уязвимые категории населения</vt:lpstr>
      <vt:lpstr>Участие несовершеннолетних и недееспособных лиц</vt:lpstr>
      <vt:lpstr>Основные международные документы </vt:lpstr>
      <vt:lpstr>Нюрнбергский Кодекс</vt:lpstr>
      <vt:lpstr>Хельсинская декларация </vt:lpstr>
      <vt:lpstr>Конвенция о правах человека и биомедицине</vt:lpstr>
      <vt:lpstr>Основные российские документы</vt:lpstr>
      <vt:lpstr>Статья 36.1. Особенности медицинской помощи, оказываемой в рамках клинической апробации   </vt:lpstr>
      <vt:lpstr>Статья 36.1. Особенности медицинской помощи, оказываемой в рамках клинической апробации:   </vt:lpstr>
      <vt:lpstr>Статья 26. Права лиц, задержанных, заключенных под стражу, отбывающих наказание в виде ограничения свободы, ареста, лишения свободы либо административного ареста, на получение медицинской помощи</vt:lpstr>
      <vt:lpstr>Этические комитеты</vt:lpstr>
      <vt:lpstr>Цель и функции этических комитетов</vt:lpstr>
      <vt:lpstr>Этические комитеты</vt:lpstr>
      <vt:lpstr>Состав этического комитета</vt:lpstr>
      <vt:lpstr>Стандарт GCP («Good Clinical Practice», Надлежащая клиническая практика)</vt:lpstr>
      <vt:lpstr>Особенности проведения клинических исследований ЛС</vt:lpstr>
      <vt:lpstr>Вопрос 2.  Моральные проблемы медицинских вмешательств в геном человека </vt:lpstr>
      <vt:lpstr>Из истории генетики</vt:lpstr>
      <vt:lpstr>Из истории генетики</vt:lpstr>
      <vt:lpstr>Проект «Геном человека» 1990–2003 г.г.</vt:lpstr>
      <vt:lpstr>Специфика моральных проблем </vt:lpstr>
      <vt:lpstr>Точки зрения на вмешательства в геном человека</vt:lpstr>
      <vt:lpstr>Уровни моральных проблем</vt:lpstr>
      <vt:lpstr>Евгеника</vt:lpstr>
      <vt:lpstr>Конвенция «О правах человека и биомедицине», Совет Европы 1996г.</vt:lpstr>
      <vt:lpstr>«Всеобщая декларация о геноме человека и о правах человека», ЮНЕСКО, 1997г. </vt:lpstr>
      <vt:lpstr>«Этические принципы медицинской генетики», ВОЗ, 1997г.</vt:lpstr>
      <vt:lpstr>Медицинская генетика</vt:lpstr>
      <vt:lpstr>Генетическая диагностика</vt:lpstr>
      <vt:lpstr>Генетическая диагностика</vt:lpstr>
      <vt:lpstr>Генетическая диагностика</vt:lpstr>
      <vt:lpstr>Генетический скрининг</vt:lpstr>
      <vt:lpstr>Индивидуальная генетическая диагностика</vt:lpstr>
      <vt:lpstr>Генетическая паспортизация</vt:lpstr>
      <vt:lpstr>Генная терапия</vt:lpstr>
      <vt:lpstr>Стволовые клетки</vt:lpstr>
      <vt:lpstr>Нобелевская премия по медицине за 2012 год присуждена японскому ученому Синье Яманаке за работы по стволовым клеткам </vt:lpstr>
      <vt:lpstr>Генная терапия</vt:lpstr>
      <vt:lpstr>Дети с измененной ДНК</vt:lpstr>
      <vt:lpstr>Генетические ножницы CRISPR/Cas9 </vt:lpstr>
      <vt:lpstr>Генная инженерия</vt:lpstr>
      <vt:lpstr>Клонирование</vt:lpstr>
      <vt:lpstr>Клонирование овечки Долли в 1997г.</vt:lpstr>
      <vt:lpstr>Запрет клонирования человека</vt:lpstr>
      <vt:lpstr>Спасибо за внимание!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Лекция №4 Моральные проблемы экспериментальной медицины и медицинских вмешательств в геном человека</dc:title>
  <dc:creator>Балышева Наталья Викторовна</dc:creator>
  <cp:lastModifiedBy>Пользователь Windows</cp:lastModifiedBy>
  <cp:revision>108</cp:revision>
  <dcterms:created xsi:type="dcterms:W3CDTF">2020-10-28T05:20:36Z</dcterms:created>
  <dcterms:modified xsi:type="dcterms:W3CDTF">2020-10-30T11:44:09Z</dcterms:modified>
</cp:coreProperties>
</file>